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91"/>
  </p:notesMasterIdLst>
  <p:sldIdLst>
    <p:sldId id="256" r:id="rId2"/>
    <p:sldId id="316" r:id="rId3"/>
    <p:sldId id="349" r:id="rId4"/>
    <p:sldId id="379" r:id="rId5"/>
    <p:sldId id="258" r:id="rId6"/>
    <p:sldId id="291" r:id="rId7"/>
    <p:sldId id="257" r:id="rId8"/>
    <p:sldId id="292" r:id="rId9"/>
    <p:sldId id="280" r:id="rId10"/>
    <p:sldId id="303" r:id="rId11"/>
    <p:sldId id="317" r:id="rId12"/>
    <p:sldId id="281" r:id="rId13"/>
    <p:sldId id="350" r:id="rId14"/>
    <p:sldId id="322" r:id="rId15"/>
    <p:sldId id="290" r:id="rId16"/>
    <p:sldId id="312" r:id="rId17"/>
    <p:sldId id="319" r:id="rId18"/>
    <p:sldId id="320" r:id="rId19"/>
    <p:sldId id="374" r:id="rId20"/>
    <p:sldId id="351" r:id="rId21"/>
    <p:sldId id="282" r:id="rId22"/>
    <p:sldId id="325" r:id="rId23"/>
    <p:sldId id="330" r:id="rId24"/>
    <p:sldId id="284" r:id="rId25"/>
    <p:sldId id="261" r:id="rId26"/>
    <p:sldId id="304" r:id="rId27"/>
    <p:sldId id="305" r:id="rId28"/>
    <p:sldId id="306" r:id="rId29"/>
    <p:sldId id="260" r:id="rId30"/>
    <p:sldId id="307" r:id="rId31"/>
    <p:sldId id="311" r:id="rId32"/>
    <p:sldId id="308" r:id="rId33"/>
    <p:sldId id="288" r:id="rId34"/>
    <p:sldId id="327" r:id="rId35"/>
    <p:sldId id="328" r:id="rId36"/>
    <p:sldId id="329" r:id="rId37"/>
    <p:sldId id="352" r:id="rId38"/>
    <p:sldId id="340" r:id="rId39"/>
    <p:sldId id="310" r:id="rId40"/>
    <p:sldId id="289" r:id="rId41"/>
    <p:sldId id="263" r:id="rId42"/>
    <p:sldId id="313" r:id="rId43"/>
    <p:sldId id="341" r:id="rId44"/>
    <p:sldId id="353" r:id="rId45"/>
    <p:sldId id="279" r:id="rId46"/>
    <p:sldId id="315" r:id="rId47"/>
    <p:sldId id="314" r:id="rId48"/>
    <p:sldId id="293" r:id="rId49"/>
    <p:sldId id="354" r:id="rId50"/>
    <p:sldId id="344" r:id="rId51"/>
    <p:sldId id="264" r:id="rId52"/>
    <p:sldId id="348" r:id="rId53"/>
    <p:sldId id="276" r:id="rId54"/>
    <p:sldId id="345" r:id="rId55"/>
    <p:sldId id="265" r:id="rId56"/>
    <p:sldId id="277" r:id="rId57"/>
    <p:sldId id="346" r:id="rId58"/>
    <p:sldId id="267" r:id="rId59"/>
    <p:sldId id="347" r:id="rId60"/>
    <p:sldId id="278" r:id="rId61"/>
    <p:sldId id="268" r:id="rId62"/>
    <p:sldId id="269" r:id="rId63"/>
    <p:sldId id="270" r:id="rId64"/>
    <p:sldId id="359" r:id="rId65"/>
    <p:sldId id="355" r:id="rId66"/>
    <p:sldId id="297" r:id="rId67"/>
    <p:sldId id="375" r:id="rId68"/>
    <p:sldId id="356" r:id="rId69"/>
    <p:sldId id="357" r:id="rId70"/>
    <p:sldId id="362" r:id="rId71"/>
    <p:sldId id="360" r:id="rId72"/>
    <p:sldId id="363" r:id="rId73"/>
    <p:sldId id="361" r:id="rId74"/>
    <p:sldId id="364" r:id="rId75"/>
    <p:sldId id="358" r:id="rId76"/>
    <p:sldId id="373" r:id="rId77"/>
    <p:sldId id="298" r:id="rId78"/>
    <p:sldId id="299" r:id="rId79"/>
    <p:sldId id="301" r:id="rId80"/>
    <p:sldId id="365" r:id="rId81"/>
    <p:sldId id="376" r:id="rId82"/>
    <p:sldId id="377" r:id="rId83"/>
    <p:sldId id="366" r:id="rId84"/>
    <p:sldId id="368" r:id="rId85"/>
    <p:sldId id="378" r:id="rId86"/>
    <p:sldId id="370" r:id="rId87"/>
    <p:sldId id="369" r:id="rId88"/>
    <p:sldId id="371" r:id="rId89"/>
    <p:sldId id="372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57" autoAdjust="0"/>
    <p:restoredTop sz="98814" autoAdjust="0"/>
  </p:normalViewPr>
  <p:slideViewPr>
    <p:cSldViewPr>
      <p:cViewPr>
        <p:scale>
          <a:sx n="87" d="100"/>
          <a:sy n="87" d="100"/>
        </p:scale>
        <p:origin x="-72" y="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DBF64-7814-49E3-B6B2-07655B4A9857}" type="datetimeFigureOut">
              <a:rPr lang="en-US" smtClean="0"/>
              <a:pPr/>
              <a:t>1/19/2012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99624-A8AB-4F2C-BBF2-D8D2B0A5D1E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Information acquisition</a:t>
            </a:r>
          </a:p>
          <a:p>
            <a:r>
              <a:rPr lang="en-US" dirty="0" smtClean="0"/>
              <a:t>Information processing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to measure the reader’s understanding of the topic and opinions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547BC-A224-4D40-9E30-0EC17F4A63B5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Keep the flow of the article, more</a:t>
            </a:r>
            <a:r>
              <a:rPr lang="en-US" baseline="0" dirty="0" smtClean="0"/>
              <a:t> non intrusive</a:t>
            </a:r>
          </a:p>
          <a:p>
            <a:r>
              <a:rPr lang="en-US" baseline="0" dirty="0" smtClean="0"/>
              <a:t>	did they participants find them intrusive because they felt they had to click on them?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99624-A8AB-4F2C-BBF2-D8D2B0A5D1E9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Design:</a:t>
            </a:r>
          </a:p>
          <a:p>
            <a:r>
              <a:rPr lang="en-US" dirty="0" smtClean="0"/>
              <a:t>What </a:t>
            </a:r>
            <a:r>
              <a:rPr lang="en-US" dirty="0" err="1" smtClean="0"/>
              <a:t>infor</a:t>
            </a:r>
            <a:r>
              <a:rPr lang="en-US" dirty="0" smtClean="0"/>
              <a:t> to</a:t>
            </a:r>
            <a:r>
              <a:rPr lang="en-US" baseline="0" dirty="0" smtClean="0"/>
              <a:t> put in – the 2 types of users</a:t>
            </a:r>
          </a:p>
          <a:p>
            <a:r>
              <a:rPr lang="en-US" baseline="0" dirty="0" smtClean="0"/>
              <a:t>Expectations on what annotations 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99624-A8AB-4F2C-BBF2-D8D2B0A5D1E9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99624-A8AB-4F2C-BBF2-D8D2B0A5D1E9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C923C82C-CC9F-4353-91DB-E78DE32F2745}" type="datetimeFigureOut">
              <a:rPr lang="en-US" smtClean="0"/>
              <a:pPr/>
              <a:t>1/19/2012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737B3BAC-7038-4293-9E8C-A0EA0053A6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C82C-CC9F-4353-91DB-E78DE32F2745}" type="datetimeFigureOut">
              <a:rPr lang="en-US" smtClean="0"/>
              <a:pPr/>
              <a:t>1/19/2012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3BAC-7038-4293-9E8C-A0EA0053A6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C82C-CC9F-4353-91DB-E78DE32F2745}" type="datetimeFigureOut">
              <a:rPr lang="en-US" smtClean="0"/>
              <a:pPr/>
              <a:t>1/19/2012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3BAC-7038-4293-9E8C-A0EA0053A6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C82C-CC9F-4353-91DB-E78DE32F2745}" type="datetimeFigureOut">
              <a:rPr lang="en-US" smtClean="0"/>
              <a:pPr/>
              <a:t>1/19/2012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3BAC-7038-4293-9E8C-A0EA0053A6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C923C82C-CC9F-4353-91DB-E78DE32F2745}" type="datetimeFigureOut">
              <a:rPr lang="en-US" smtClean="0"/>
              <a:pPr/>
              <a:t>1/19/2012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737B3BAC-7038-4293-9E8C-A0EA0053A6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C82C-CC9F-4353-91DB-E78DE32F2745}" type="datetimeFigureOut">
              <a:rPr lang="en-US" smtClean="0"/>
              <a:pPr/>
              <a:t>1/19/2012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3BAC-7038-4293-9E8C-A0EA0053A6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C82C-CC9F-4353-91DB-E78DE32F2745}" type="datetimeFigureOut">
              <a:rPr lang="en-US" smtClean="0"/>
              <a:pPr/>
              <a:t>1/19/2012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3BAC-7038-4293-9E8C-A0EA0053A6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C82C-CC9F-4353-91DB-E78DE32F2745}" type="datetimeFigureOut">
              <a:rPr lang="en-US" smtClean="0"/>
              <a:pPr/>
              <a:t>1/19/2012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3BAC-7038-4293-9E8C-A0EA0053A6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C82C-CC9F-4353-91DB-E78DE32F2745}" type="datetimeFigureOut">
              <a:rPr lang="en-US" smtClean="0"/>
              <a:pPr/>
              <a:t>1/19/2012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3BAC-7038-4293-9E8C-A0EA0053A6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C82C-CC9F-4353-91DB-E78DE32F2745}" type="datetimeFigureOut">
              <a:rPr lang="en-US" smtClean="0"/>
              <a:pPr/>
              <a:t>1/19/2012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3BAC-7038-4293-9E8C-A0EA0053A6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C82C-CC9F-4353-91DB-E78DE32F2745}" type="datetimeFigureOut">
              <a:rPr lang="en-US" smtClean="0"/>
              <a:pPr/>
              <a:t>1/19/2012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B3BAC-7038-4293-9E8C-A0EA0053A6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923C82C-CC9F-4353-91DB-E78DE32F2745}" type="datetimeFigureOut">
              <a:rPr lang="en-US" smtClean="0"/>
              <a:pPr/>
              <a:t>1/19/2012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37B3BAC-7038-4293-9E8C-A0EA0053A6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400" b="1" dirty="0" smtClean="0"/>
              <a:t>The Effect of Opposing Information in News on the Reader’s Balance of Opinions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7429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Elena </a:t>
            </a:r>
            <a:r>
              <a:rPr lang="en-US" dirty="0" err="1" smtClean="0"/>
              <a:t>Agapie</a:t>
            </a:r>
            <a:endParaRPr lang="en-US" dirty="0" smtClean="0"/>
          </a:p>
          <a:p>
            <a:r>
              <a:rPr lang="en-US" dirty="0" smtClean="0"/>
              <a:t>May 31</a:t>
            </a:r>
            <a:r>
              <a:rPr lang="en-US" baseline="30000" dirty="0" smtClean="0"/>
              <a:t>st</a:t>
            </a:r>
            <a:r>
              <a:rPr lang="en-US" dirty="0" smtClean="0"/>
              <a:t>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Polarization of Political Blogosphere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elena\Desktop\research\presentation\blogosphe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828800"/>
            <a:ext cx="6090901" cy="35814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85800" y="6400800"/>
            <a:ext cx="6934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 smtClean="0"/>
              <a:t>Adamic</a:t>
            </a:r>
            <a:r>
              <a:rPr lang="en-US" sz="900" dirty="0" smtClean="0"/>
              <a:t>, </a:t>
            </a:r>
            <a:r>
              <a:rPr lang="en-US" sz="900" dirty="0" err="1" smtClean="0"/>
              <a:t>Lada</a:t>
            </a:r>
            <a:r>
              <a:rPr lang="en-US" sz="900" dirty="0" smtClean="0"/>
              <a:t> Glance, Natalie , The political blogosphere and the 2004 US election: divided they blog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Polarization from Information Aggregators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republican news aggregator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conservative </a:t>
            </a:r>
            <a:r>
              <a:rPr lang="en-US" dirty="0" err="1" smtClean="0"/>
              <a:t>YouYube</a:t>
            </a:r>
            <a:endParaRPr lang="en-US" dirty="0" smtClean="0"/>
          </a:p>
        </p:txBody>
      </p:sp>
      <p:pic>
        <p:nvPicPr>
          <p:cNvPr id="13314" name="Picture 2" descr="C:\Users\elena\Desktop\research\presentation\drudgerepor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447800"/>
            <a:ext cx="4413250" cy="622381"/>
          </a:xfrm>
          <a:prstGeom prst="rect">
            <a:avLst/>
          </a:prstGeom>
          <a:noFill/>
        </p:spPr>
      </p:pic>
      <p:pic>
        <p:nvPicPr>
          <p:cNvPr id="13315" name="Picture 3" descr="C:\Users\elena\Desktop\research\presentation\popmod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581400"/>
            <a:ext cx="3257550" cy="685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 can we improve :</a:t>
            </a:r>
          </a:p>
          <a:p>
            <a:pPr lvl="1"/>
            <a:r>
              <a:rPr lang="en-US" dirty="0" smtClean="0"/>
              <a:t>how well the reader comprehends the news articles</a:t>
            </a:r>
          </a:p>
          <a:p>
            <a:pPr lvl="1"/>
            <a:r>
              <a:rPr lang="en-US" dirty="0" smtClean="0"/>
              <a:t>do this without requiring significant effort from the side of the reader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/>
          <p:nvPr/>
        </p:nvGrpSpPr>
        <p:grpSpPr>
          <a:xfrm>
            <a:off x="457200" y="304800"/>
            <a:ext cx="8305800" cy="5943600"/>
            <a:chOff x="457200" y="304800"/>
            <a:chExt cx="8305800" cy="5943600"/>
          </a:xfrm>
        </p:grpSpPr>
        <p:grpSp>
          <p:nvGrpSpPr>
            <p:cNvPr id="3" name="Group 22"/>
            <p:cNvGrpSpPr/>
            <p:nvPr/>
          </p:nvGrpSpPr>
          <p:grpSpPr>
            <a:xfrm>
              <a:off x="457200" y="304800"/>
              <a:ext cx="8305800" cy="1600200"/>
              <a:chOff x="457200" y="304800"/>
              <a:chExt cx="8305800" cy="160020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685800" y="9144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Problem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Statement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733800" y="877669"/>
                <a:ext cx="1143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Related Systems</a:t>
                </a:r>
                <a:endParaRPr lang="en-US" b="1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943600" y="877669"/>
                <a:ext cx="2362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Proposed Design &amp;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Related Concepts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57200" y="6858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743200" y="304800"/>
                <a:ext cx="3360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Problem Statement &amp; Design</a:t>
                </a:r>
                <a:endParaRPr lang="en-US" b="1" dirty="0"/>
              </a:p>
            </p:txBody>
          </p:sp>
        </p:grpSp>
        <p:grpSp>
          <p:nvGrpSpPr>
            <p:cNvPr id="6" name="Group 21"/>
            <p:cNvGrpSpPr/>
            <p:nvPr/>
          </p:nvGrpSpPr>
          <p:grpSpPr>
            <a:xfrm>
              <a:off x="457200" y="2438400"/>
              <a:ext cx="8305800" cy="1600200"/>
              <a:chOff x="457200" y="2286000"/>
              <a:chExt cx="8305800" cy="160020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5973174" y="2895600"/>
                <a:ext cx="25042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Experimental Design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of Study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276600" y="2971800"/>
                <a:ext cx="2143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Article Processing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3159" y="2895600"/>
                <a:ext cx="14606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Experiment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Overview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57200" y="26670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124200" y="2286000"/>
                <a:ext cx="2440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Experimental Design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17" name="Group 20"/>
            <p:cNvGrpSpPr/>
            <p:nvPr/>
          </p:nvGrpSpPr>
          <p:grpSpPr>
            <a:xfrm>
              <a:off x="457200" y="4659868"/>
              <a:ext cx="8305800" cy="1588532"/>
              <a:chOff x="457200" y="4278868"/>
              <a:chExt cx="8305800" cy="158853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287385" y="4964668"/>
                <a:ext cx="2180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Trends in the Data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52800" y="4964668"/>
                <a:ext cx="2209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Qualitative Results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65232" y="4840069"/>
                <a:ext cx="12189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Results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Overview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57200" y="46482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872115" y="4278868"/>
                <a:ext cx="952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Results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26" name="Straight Arrow Connector 25"/>
          <p:cNvCxnSpPr>
            <a:endCxn id="19" idx="0"/>
          </p:cNvCxnSpPr>
          <p:nvPr/>
        </p:nvCxnSpPr>
        <p:spPr>
          <a:xfrm rot="5400000">
            <a:off x="4077971" y="2171277"/>
            <a:ext cx="533398" cy="8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 flipH="1">
            <a:off x="4006865" y="4298936"/>
            <a:ext cx="533400" cy="127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Presenting and finding diverse opinions</a:t>
            </a:r>
          </a:p>
          <a:p>
            <a:endParaRPr lang="en-US" dirty="0" smtClean="0"/>
          </a:p>
          <a:p>
            <a:r>
              <a:rPr lang="en-US" dirty="0" smtClean="0"/>
              <a:t>Identifying controversial topics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Tell Me More</a:t>
            </a:r>
            <a:endParaRPr lang="en-US" dirty="0"/>
          </a:p>
        </p:txBody>
      </p:sp>
      <p:pic>
        <p:nvPicPr>
          <p:cNvPr id="6" name="Content Placeholder 5" descr="Fullscreen capture 4212011 114939 PM.bmp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760593" y="1219200"/>
            <a:ext cx="7622814" cy="4937125"/>
          </a:xfrm>
        </p:spPr>
      </p:pic>
      <p:sp>
        <p:nvSpPr>
          <p:cNvPr id="7" name="TextBox 6"/>
          <p:cNvSpPr txBox="1"/>
          <p:nvPr/>
        </p:nvSpPr>
        <p:spPr>
          <a:xfrm>
            <a:off x="685800" y="6324600"/>
            <a:ext cx="800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Tell Me More, not just “More of the Same”, F </a:t>
            </a:r>
            <a:r>
              <a:rPr lang="en-US" sz="1200" dirty="0" err="1" smtClean="0"/>
              <a:t>Iacobelli</a:t>
            </a:r>
            <a:r>
              <a:rPr lang="en-US" sz="1200" dirty="0" smtClean="0"/>
              <a:t>, L </a:t>
            </a:r>
            <a:r>
              <a:rPr lang="en-US" sz="1200" dirty="0" err="1" smtClean="0"/>
              <a:t>Birnabaum</a:t>
            </a:r>
            <a:r>
              <a:rPr lang="en-US" sz="1200" dirty="0" smtClean="0"/>
              <a:t>, K Hammond, IUI</a:t>
            </a:r>
            <a:endParaRPr lang="en-US" sz="1200" dirty="0"/>
          </a:p>
        </p:txBody>
      </p:sp>
      <p:cxnSp>
        <p:nvCxnSpPr>
          <p:cNvPr id="5" name="Straight Arrow Connector 4"/>
          <p:cNvCxnSpPr/>
          <p:nvPr/>
        </p:nvCxnSpPr>
        <p:spPr>
          <a:xfrm rot="10800000">
            <a:off x="7543800" y="1600200"/>
            <a:ext cx="1066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>
            <a:off x="7543800" y="4800600"/>
            <a:ext cx="1066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7543800" y="3124200"/>
            <a:ext cx="1066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6324600"/>
            <a:ext cx="8001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Spectrum: Retrieving Different Points of View from the Blogosphere, </a:t>
            </a:r>
            <a:r>
              <a:rPr lang="en-US" sz="1050" dirty="0" err="1" smtClean="0"/>
              <a:t>Jiahui</a:t>
            </a:r>
            <a:r>
              <a:rPr lang="en-US" sz="1050" dirty="0" smtClean="0"/>
              <a:t> Liu, Larry </a:t>
            </a:r>
            <a:r>
              <a:rPr lang="en-US" sz="1050" dirty="0" err="1" smtClean="0"/>
              <a:t>Birnbaum</a:t>
            </a:r>
            <a:r>
              <a:rPr lang="en-US" sz="1050" dirty="0" smtClean="0"/>
              <a:t>, and Bryan </a:t>
            </a:r>
            <a:r>
              <a:rPr lang="en-US" sz="1050" dirty="0" err="1" smtClean="0"/>
              <a:t>Pardo</a:t>
            </a:r>
            <a:r>
              <a:rPr lang="en-US" sz="1050" dirty="0" smtClean="0"/>
              <a:t>, ICWSM 2009</a:t>
            </a:r>
            <a:endParaRPr lang="en-US" sz="1050" dirty="0"/>
          </a:p>
        </p:txBody>
      </p:sp>
      <p:pic>
        <p:nvPicPr>
          <p:cNvPr id="10242" name="Picture 2" descr="C:\Users\elena\Desktop\research\presentation\spectrum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483" y="1752600"/>
            <a:ext cx="8376717" cy="3374080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 rot="10800000" flipV="1">
            <a:off x="2057400" y="1524000"/>
            <a:ext cx="1524000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3162300" y="1638300"/>
            <a:ext cx="5334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NewsCube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6459379"/>
            <a:ext cx="8001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NewsCube</a:t>
            </a:r>
            <a:r>
              <a:rPr lang="en-US" sz="1000" dirty="0" smtClean="0"/>
              <a:t>: delivering multiple aspects of news to mitigate media bias, S Park, S Kang, S Chung, J Song, CHI 2009</a:t>
            </a:r>
          </a:p>
        </p:txBody>
      </p:sp>
      <p:pic>
        <p:nvPicPr>
          <p:cNvPr id="12290" name="Picture 2" descr="C:\Users\elena\Desktop\research\presentation\newscub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81200"/>
            <a:ext cx="8611300" cy="3181350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 rot="5400000">
            <a:off x="2552700" y="2171700"/>
            <a:ext cx="1371600" cy="838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2400300" y="2857500"/>
            <a:ext cx="22860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Highlighting Disputed Claims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5800" y="6400800"/>
            <a:ext cx="800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Highlighting disputed claims on the web, </a:t>
            </a:r>
            <a:r>
              <a:rPr lang="en-US" sz="1100" dirty="0" err="1" smtClean="0"/>
              <a:t>Ennals</a:t>
            </a:r>
            <a:r>
              <a:rPr lang="en-US" sz="1100" dirty="0" smtClean="0"/>
              <a:t>, Rob </a:t>
            </a:r>
            <a:r>
              <a:rPr lang="en-US" sz="1100" dirty="0" err="1" smtClean="0"/>
              <a:t>Trushkowsky</a:t>
            </a:r>
            <a:r>
              <a:rPr lang="en-US" sz="1100" dirty="0" smtClean="0"/>
              <a:t>, Beth </a:t>
            </a:r>
            <a:r>
              <a:rPr lang="en-US" sz="1100" dirty="0" err="1" smtClean="0"/>
              <a:t>Agosta</a:t>
            </a:r>
            <a:r>
              <a:rPr lang="en-US" sz="1100" dirty="0" smtClean="0"/>
              <a:t>, John Mark, WWW 2010</a:t>
            </a:r>
            <a:endParaRPr lang="en-US" sz="1100" dirty="0"/>
          </a:p>
        </p:txBody>
      </p:sp>
      <p:pic>
        <p:nvPicPr>
          <p:cNvPr id="18434" name="Picture 2" descr="C:\Users\elena\Desktop\research\presentation\disputeFin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354641"/>
            <a:ext cx="3826469" cy="48175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 of 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Identify Related or Opposing Opinions</a:t>
            </a:r>
          </a:p>
          <a:p>
            <a:r>
              <a:rPr lang="en-US" dirty="0" smtClean="0"/>
              <a:t>Use algorithmic approaches to identify the opinions</a:t>
            </a:r>
          </a:p>
          <a:p>
            <a:r>
              <a:rPr lang="en-US" dirty="0" smtClean="0"/>
              <a:t>Use crowds to identify information</a:t>
            </a:r>
          </a:p>
          <a:p>
            <a:endParaRPr lang="en-US" dirty="0" smtClean="0"/>
          </a:p>
          <a:p>
            <a:r>
              <a:rPr lang="en-US" dirty="0" smtClean="0"/>
              <a:t>Not primarily focusing on the effect on the user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Current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Can an interface for reading news make people have a more balanced view of the opinions presented in the news?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/>
          <p:nvPr/>
        </p:nvGrpSpPr>
        <p:grpSpPr>
          <a:xfrm>
            <a:off x="457200" y="304800"/>
            <a:ext cx="8305800" cy="5943600"/>
            <a:chOff x="457200" y="304800"/>
            <a:chExt cx="8305800" cy="5943600"/>
          </a:xfrm>
        </p:grpSpPr>
        <p:grpSp>
          <p:nvGrpSpPr>
            <p:cNvPr id="3" name="Group 22"/>
            <p:cNvGrpSpPr/>
            <p:nvPr/>
          </p:nvGrpSpPr>
          <p:grpSpPr>
            <a:xfrm>
              <a:off x="457200" y="304800"/>
              <a:ext cx="8305800" cy="1600200"/>
              <a:chOff x="457200" y="304800"/>
              <a:chExt cx="8305800" cy="160020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685800" y="9144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Problem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Statement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733800" y="877669"/>
                <a:ext cx="1143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Related Systems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943600" y="877669"/>
                <a:ext cx="2362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Proposed Design &amp; </a:t>
                </a:r>
              </a:p>
              <a:p>
                <a:pPr algn="ctr"/>
                <a:r>
                  <a:rPr lang="en-US" b="1" dirty="0" smtClean="0"/>
                  <a:t>Related Concepts</a:t>
                </a:r>
                <a:endParaRPr lang="en-US" b="1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57200" y="6858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743200" y="304800"/>
                <a:ext cx="3360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Problem Statement &amp; Design</a:t>
                </a:r>
                <a:endParaRPr lang="en-US" b="1" dirty="0"/>
              </a:p>
            </p:txBody>
          </p:sp>
        </p:grpSp>
        <p:grpSp>
          <p:nvGrpSpPr>
            <p:cNvPr id="6" name="Group 21"/>
            <p:cNvGrpSpPr/>
            <p:nvPr/>
          </p:nvGrpSpPr>
          <p:grpSpPr>
            <a:xfrm>
              <a:off x="457200" y="2438400"/>
              <a:ext cx="8305800" cy="1600200"/>
              <a:chOff x="457200" y="2286000"/>
              <a:chExt cx="8305800" cy="160020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5973174" y="2895600"/>
                <a:ext cx="25042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Experimental Design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of Study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276600" y="2971800"/>
                <a:ext cx="2143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Article Processing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3159" y="2895600"/>
                <a:ext cx="14606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Experiment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Overview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57200" y="26670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124200" y="2286000"/>
                <a:ext cx="2440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Experimental Design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17" name="Group 20"/>
            <p:cNvGrpSpPr/>
            <p:nvPr/>
          </p:nvGrpSpPr>
          <p:grpSpPr>
            <a:xfrm>
              <a:off x="457200" y="4659868"/>
              <a:ext cx="8305800" cy="1588532"/>
              <a:chOff x="457200" y="4278868"/>
              <a:chExt cx="8305800" cy="158853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287385" y="4964668"/>
                <a:ext cx="2180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Trends in the Data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52800" y="4964668"/>
                <a:ext cx="2209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Qualitative Results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65232" y="4840069"/>
                <a:ext cx="12189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Results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Overview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57200" y="46482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872115" y="4278868"/>
                <a:ext cx="952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Results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26" name="Straight Arrow Connector 25"/>
          <p:cNvCxnSpPr>
            <a:endCxn id="19" idx="0"/>
          </p:cNvCxnSpPr>
          <p:nvPr/>
        </p:nvCxnSpPr>
        <p:spPr>
          <a:xfrm rot="5400000">
            <a:off x="4077971" y="2171277"/>
            <a:ext cx="533398" cy="8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 flipH="1">
            <a:off x="4006865" y="4298936"/>
            <a:ext cx="533400" cy="127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Provide people with additional information directly linked to the content they are reading</a:t>
            </a:r>
          </a:p>
          <a:p>
            <a:endParaRPr lang="en-US" dirty="0" smtClean="0"/>
          </a:p>
          <a:p>
            <a:r>
              <a:rPr lang="en-US" dirty="0" smtClean="0"/>
              <a:t>The information comes from different articles, and provides opposing opinions </a:t>
            </a:r>
          </a:p>
          <a:p>
            <a:endParaRPr lang="en-US" dirty="0" smtClean="0"/>
          </a:p>
          <a:p>
            <a:r>
              <a:rPr lang="en-US" dirty="0" smtClean="0"/>
              <a:t>The design takes into consideration people’s attitudes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elena\Desktop\research\presentation\mySy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7429500" cy="41324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the Target Population?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Diversity Seekers readers</a:t>
            </a:r>
          </a:p>
          <a:p>
            <a:endParaRPr lang="en-US" dirty="0" smtClean="0"/>
          </a:p>
          <a:p>
            <a:r>
              <a:rPr lang="en-US" dirty="0" smtClean="0"/>
              <a:t>Challenge Adverse readers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64008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Presenting Diverse Political Opinion: How and How Much, Sean Munson, Paul </a:t>
            </a:r>
            <a:r>
              <a:rPr lang="en-US" sz="1400" dirty="0" err="1" smtClean="0"/>
              <a:t>Resnick</a:t>
            </a:r>
            <a:endParaRPr lang="en-US" sz="1400" dirty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What type </a:t>
            </a:r>
            <a:r>
              <a:rPr lang="en-US" dirty="0" smtClean="0"/>
              <a:t>of information to provide readers</a:t>
            </a:r>
            <a:endParaRPr lang="en-US" b="1" dirty="0" smtClean="0"/>
          </a:p>
          <a:p>
            <a:r>
              <a:rPr lang="en-US" b="1" dirty="0" smtClean="0"/>
              <a:t>How </a:t>
            </a:r>
            <a:r>
              <a:rPr lang="en-US" dirty="0" smtClean="0"/>
              <a:t>to display the information</a:t>
            </a:r>
          </a:p>
          <a:p>
            <a:r>
              <a:rPr lang="en-US" dirty="0" smtClean="0"/>
              <a:t>What mediates the information acquisition of the reader</a:t>
            </a:r>
          </a:p>
          <a:p>
            <a:pPr lvl="1"/>
            <a:r>
              <a:rPr lang="en-US" b="1" dirty="0" smtClean="0"/>
              <a:t>Attitude</a:t>
            </a:r>
            <a:r>
              <a:rPr lang="en-US" dirty="0" smtClean="0"/>
              <a:t> of the reader towards the topic</a:t>
            </a:r>
          </a:p>
          <a:p>
            <a:pPr lvl="1"/>
            <a:r>
              <a:rPr lang="en-US" dirty="0" smtClean="0"/>
              <a:t>Goal of the reader</a:t>
            </a:r>
          </a:p>
          <a:p>
            <a:pPr lvl="1"/>
            <a:r>
              <a:rPr lang="en-US" dirty="0" smtClean="0"/>
              <a:t>Importance of the topic</a:t>
            </a:r>
          </a:p>
          <a:p>
            <a:pPr lvl="1"/>
            <a:r>
              <a:rPr lang="en-US" dirty="0" smtClean="0"/>
              <a:t>Media source </a:t>
            </a:r>
          </a:p>
          <a:p>
            <a:pPr lvl="1"/>
            <a:r>
              <a:rPr lang="en-US" dirty="0" smtClean="0"/>
              <a:t>Prior Knowledge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Info - Opinion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Relationship between the number of supporting and challenging items in an article</a:t>
            </a:r>
          </a:p>
          <a:p>
            <a:endParaRPr lang="en-US" dirty="0" smtClean="0"/>
          </a:p>
          <a:p>
            <a:r>
              <a:rPr lang="en-US" dirty="0" smtClean="0"/>
              <a:t>Highlighting agreeable items or showing them first can increase satisfaction when fewer agreeable items are present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64008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Presenting Diverse Political Opinion: How and How Much, Sean Munson, Paul </a:t>
            </a:r>
            <a:r>
              <a:rPr lang="en-US" sz="1400" dirty="0" err="1" smtClean="0"/>
              <a:t>Resnick</a:t>
            </a:r>
            <a:r>
              <a:rPr lang="en-US" sz="1400" dirty="0" smtClean="0"/>
              <a:t>, CHI 2010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Opinion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C:\Users\elena\Desktop\research\presentation\diversePoliticalOpinions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524000"/>
            <a:ext cx="6497705" cy="3937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33400" y="64008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Presenting Diverse Political Opinion: How and How Much, Sean Munson, Paul </a:t>
            </a:r>
            <a:r>
              <a:rPr lang="en-US" sz="1400" dirty="0" err="1" smtClean="0"/>
              <a:t>Resnick</a:t>
            </a:r>
            <a:r>
              <a:rPr lang="en-US" sz="1400" dirty="0" smtClean="0"/>
              <a:t>, CHI 2010</a:t>
            </a:r>
            <a:endParaRPr lang="en-US" sz="14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57200" y="3352800"/>
            <a:ext cx="914400" cy="2270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57200" y="3579812"/>
            <a:ext cx="914400" cy="6111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versePoliticalOpinions_mySys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667000"/>
            <a:ext cx="8734245" cy="17225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8765" y="2702439"/>
            <a:ext cx="3680244" cy="248076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8765" y="2985954"/>
            <a:ext cx="3680244" cy="318954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8765" y="3340348"/>
            <a:ext cx="3680244" cy="283515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8765" y="3978257"/>
            <a:ext cx="3680244" cy="283515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188475" y="2808019"/>
            <a:ext cx="994660" cy="739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188475" y="3126973"/>
            <a:ext cx="994660" cy="739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188475" y="3730181"/>
            <a:ext cx="994660" cy="353655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188475" y="3410488"/>
            <a:ext cx="994660" cy="739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188475" y="3163151"/>
            <a:ext cx="3282380" cy="637909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Opinion Diversity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Info - Opinion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elena\Desktop\research\presentation\diversePoliticalOpinions_mySyst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49" y="2336565"/>
            <a:ext cx="8439151" cy="25402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Present Info - Anchored Annotations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Anchored annotation based discussion environments may lead to better conversations about text</a:t>
            </a:r>
          </a:p>
          <a:p>
            <a:pPr fontAlgn="ctr"/>
            <a:r>
              <a:rPr lang="en-US" dirty="0" smtClean="0"/>
              <a:t>Text with negative annotations</a:t>
            </a:r>
          </a:p>
          <a:p>
            <a:pPr lvl="1" fontAlgn="ctr"/>
            <a:r>
              <a:rPr lang="en-US" dirty="0" smtClean="0"/>
              <a:t>Readers spent more effort to verify they comprehend the text</a:t>
            </a:r>
          </a:p>
          <a:p>
            <a:r>
              <a:rPr lang="en-US" dirty="0" smtClean="0"/>
              <a:t>Anchored annotations resulted in better use of compromise - trying to bridge competing positions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63246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Annotations and the Collaborative Digital Library: Effects of an Aligned Annotation Interface on Student Argumentation and Reading Strategies, J</a:t>
            </a:r>
            <a:r>
              <a:rPr lang="en-US" sz="1200" dirty="0"/>
              <a:t>oanna </a:t>
            </a:r>
            <a:r>
              <a:rPr lang="en-US" sz="1200" dirty="0" smtClean="0"/>
              <a:t>Wolfe, </a:t>
            </a:r>
            <a:r>
              <a:rPr lang="en-US" sz="1200" dirty="0"/>
              <a:t>International Journal of Computer-Supported Collaborative </a:t>
            </a:r>
            <a:r>
              <a:rPr lang="en-US" sz="1200" dirty="0" smtClean="0"/>
              <a:t>Learning, 2008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/>
          <p:nvPr/>
        </p:nvGrpSpPr>
        <p:grpSpPr>
          <a:xfrm>
            <a:off x="457200" y="304800"/>
            <a:ext cx="8305800" cy="5943600"/>
            <a:chOff x="457200" y="304800"/>
            <a:chExt cx="8305800" cy="5943600"/>
          </a:xfrm>
        </p:grpSpPr>
        <p:grpSp>
          <p:nvGrpSpPr>
            <p:cNvPr id="3" name="Group 22"/>
            <p:cNvGrpSpPr/>
            <p:nvPr/>
          </p:nvGrpSpPr>
          <p:grpSpPr>
            <a:xfrm>
              <a:off x="457200" y="304800"/>
              <a:ext cx="8305800" cy="1600200"/>
              <a:chOff x="457200" y="304800"/>
              <a:chExt cx="8305800" cy="160020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685800" y="9144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Problem </a:t>
                </a:r>
              </a:p>
              <a:p>
                <a:pPr algn="ctr"/>
                <a:r>
                  <a:rPr lang="en-US" b="1" dirty="0" smtClean="0"/>
                  <a:t>Statement</a:t>
                </a:r>
                <a:endParaRPr lang="en-US" b="1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733800" y="877669"/>
                <a:ext cx="1143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Related Systems</a:t>
                </a:r>
                <a:endParaRPr lang="en-US" b="1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943600" y="877669"/>
                <a:ext cx="2362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Proposed Design &amp; </a:t>
                </a:r>
              </a:p>
              <a:p>
                <a:pPr algn="ctr"/>
                <a:r>
                  <a:rPr lang="en-US" b="1" dirty="0" smtClean="0"/>
                  <a:t>Related Concepts</a:t>
                </a:r>
                <a:endParaRPr lang="en-US" b="1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57200" y="6858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743200" y="304800"/>
                <a:ext cx="3360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Problem Statement &amp; Design</a:t>
                </a:r>
                <a:endParaRPr lang="en-US" b="1" dirty="0"/>
              </a:p>
            </p:txBody>
          </p:sp>
        </p:grpSp>
        <p:grpSp>
          <p:nvGrpSpPr>
            <p:cNvPr id="6" name="Group 21"/>
            <p:cNvGrpSpPr/>
            <p:nvPr/>
          </p:nvGrpSpPr>
          <p:grpSpPr>
            <a:xfrm>
              <a:off x="457200" y="2438400"/>
              <a:ext cx="8305800" cy="1600200"/>
              <a:chOff x="457200" y="2286000"/>
              <a:chExt cx="8305800" cy="160020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5973174" y="2895600"/>
                <a:ext cx="25042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/>
                  <a:t>Experimental Design </a:t>
                </a:r>
              </a:p>
              <a:p>
                <a:pPr algn="ctr"/>
                <a:r>
                  <a:rPr lang="en-US" b="1" dirty="0" smtClean="0"/>
                  <a:t>of Study</a:t>
                </a:r>
                <a:endParaRPr lang="en-US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276600" y="2971800"/>
                <a:ext cx="2143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Article Processing</a:t>
                </a:r>
                <a:endParaRPr lang="en-US" b="1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3159" y="2895600"/>
                <a:ext cx="14606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/>
                  <a:t>Experiment</a:t>
                </a:r>
              </a:p>
              <a:p>
                <a:pPr algn="ctr"/>
                <a:r>
                  <a:rPr lang="en-US" b="1" dirty="0" smtClean="0"/>
                  <a:t>Overview</a:t>
                </a:r>
                <a:endParaRPr lang="en-US" b="1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57200" y="26670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124200" y="2286000"/>
                <a:ext cx="2440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Experimental Design</a:t>
                </a:r>
                <a:endParaRPr lang="en-US" b="1" dirty="0"/>
              </a:p>
            </p:txBody>
          </p:sp>
        </p:grpSp>
        <p:grpSp>
          <p:nvGrpSpPr>
            <p:cNvPr id="17" name="Group 20"/>
            <p:cNvGrpSpPr/>
            <p:nvPr/>
          </p:nvGrpSpPr>
          <p:grpSpPr>
            <a:xfrm>
              <a:off x="457200" y="4659868"/>
              <a:ext cx="8305800" cy="1588532"/>
              <a:chOff x="457200" y="4278868"/>
              <a:chExt cx="8305800" cy="158853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287385" y="4964668"/>
                <a:ext cx="2180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/>
                  <a:t>Trends in the Data</a:t>
                </a:r>
                <a:endParaRPr lang="en-US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52800" y="4964668"/>
                <a:ext cx="2209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Qualitative Results</a:t>
                </a:r>
                <a:endParaRPr lang="en-US" b="1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65232" y="4840069"/>
                <a:ext cx="12189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/>
                  <a:t>Results</a:t>
                </a:r>
              </a:p>
              <a:p>
                <a:pPr algn="ctr"/>
                <a:r>
                  <a:rPr lang="en-US" b="1" dirty="0" smtClean="0"/>
                  <a:t>Overview</a:t>
                </a:r>
                <a:endParaRPr lang="en-US" b="1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57200" y="46482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872115" y="4278868"/>
                <a:ext cx="952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Results</a:t>
                </a:r>
                <a:endParaRPr lang="en-US" b="1" dirty="0"/>
              </a:p>
            </p:txBody>
          </p:sp>
        </p:grpSp>
      </p:grpSp>
      <p:cxnSp>
        <p:nvCxnSpPr>
          <p:cNvPr id="26" name="Straight Arrow Connector 25"/>
          <p:cNvCxnSpPr>
            <a:endCxn id="19" idx="0"/>
          </p:cNvCxnSpPr>
          <p:nvPr/>
        </p:nvCxnSpPr>
        <p:spPr>
          <a:xfrm rot="5400000">
            <a:off x="4077971" y="2171277"/>
            <a:ext cx="533398" cy="8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 flipH="1">
            <a:off x="4006865" y="4298936"/>
            <a:ext cx="533400" cy="127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Present Info - Anchored Annotations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C:\Users\elena\Desktop\research\presentation\annotationsPaper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981200"/>
            <a:ext cx="3990976" cy="2828925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 rot="10800000">
            <a:off x="6096000" y="2590800"/>
            <a:ext cx="13716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6172200" y="2819400"/>
            <a:ext cx="1295400" cy="1295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5800" y="63246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Annotations and the Collaborative Digital Library: Effects of an Aligned Annotation Interface on Student Argumentation and Reading Strategies, J</a:t>
            </a:r>
            <a:r>
              <a:rPr lang="en-US" sz="1200" dirty="0"/>
              <a:t>oanna </a:t>
            </a:r>
            <a:r>
              <a:rPr lang="en-US" sz="1200" dirty="0" smtClean="0"/>
              <a:t>Wolfe, </a:t>
            </a:r>
            <a:r>
              <a:rPr lang="en-US" sz="1200" dirty="0"/>
              <a:t>International Journal of Computer-Supported Collaborative </a:t>
            </a:r>
            <a:r>
              <a:rPr lang="en-US" sz="1200" dirty="0" smtClean="0"/>
              <a:t>Learning, 2008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Related Work on Annotations </a:t>
            </a:r>
            <a:br>
              <a:rPr lang="en-US" dirty="0" smtClean="0"/>
            </a:br>
            <a:r>
              <a:rPr lang="en-US" dirty="0" smtClean="0"/>
              <a:t>Reflect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5800" y="63246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REFLECT: Supporting Active Listening and Grounding on the Web through Restatement, Travis </a:t>
            </a:r>
            <a:r>
              <a:rPr lang="en-US" sz="1200" dirty="0" err="1" smtClean="0"/>
              <a:t>Kriplean</a:t>
            </a:r>
            <a:r>
              <a:rPr lang="en-US" sz="1200" dirty="0" smtClean="0"/>
              <a:t>, Michael </a:t>
            </a:r>
            <a:r>
              <a:rPr lang="en-US" sz="1200" dirty="0" err="1" smtClean="0"/>
              <a:t>Toomim</a:t>
            </a:r>
            <a:r>
              <a:rPr lang="en-US" sz="1200" dirty="0" smtClean="0"/>
              <a:t>, Jonathan T. Morgan,  Alan </a:t>
            </a:r>
            <a:r>
              <a:rPr lang="en-US" sz="1200" dirty="0" err="1" smtClean="0"/>
              <a:t>Borning</a:t>
            </a:r>
            <a:r>
              <a:rPr lang="en-US" sz="1200" dirty="0" smtClean="0"/>
              <a:t>, Andrew J. </a:t>
            </a:r>
            <a:r>
              <a:rPr lang="en-US" sz="1200" dirty="0" err="1" smtClean="0"/>
              <a:t>Ko</a:t>
            </a:r>
            <a:r>
              <a:rPr lang="en-US" sz="1200" dirty="0" smtClean="0"/>
              <a:t>, CSCW 2011</a:t>
            </a:r>
          </a:p>
        </p:txBody>
      </p:sp>
      <p:pic>
        <p:nvPicPr>
          <p:cNvPr id="11266" name="Picture 2" descr="C:\Users\elena\Desktop\research\presentation\reflec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371600"/>
            <a:ext cx="7543800" cy="4514850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 rot="10800000">
            <a:off x="7620000" y="1981200"/>
            <a:ext cx="13716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0800000" flipV="1">
            <a:off x="8001000" y="2209800"/>
            <a:ext cx="99060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/>
          <p:nvPr/>
        </p:nvGrpSpPr>
        <p:grpSpPr>
          <a:xfrm>
            <a:off x="0" y="2209800"/>
            <a:ext cx="9144000" cy="2541896"/>
            <a:chOff x="0" y="2209800"/>
            <a:chExt cx="9144000" cy="2541896"/>
          </a:xfrm>
        </p:grpSpPr>
        <p:pic>
          <p:nvPicPr>
            <p:cNvPr id="6" name="Picture 5" descr="annotationsPaper_mySyst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09800"/>
              <a:ext cx="9144000" cy="2541896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V="1">
              <a:off x="685800" y="2743200"/>
              <a:ext cx="4267200" cy="137160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3352800" y="2971800"/>
              <a:ext cx="4191000" cy="129540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Present Info - Anchored Annotations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Mediator of Info Acquisition</a:t>
            </a:r>
            <a:br>
              <a:rPr lang="en-US" dirty="0" smtClean="0"/>
            </a:br>
            <a:r>
              <a:rPr lang="en-US" dirty="0" smtClean="0"/>
              <a:t>Attitude Towards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/>
            <a:r>
              <a:rPr lang="en-US" dirty="0" smtClean="0"/>
              <a:t>Attitude</a:t>
            </a:r>
          </a:p>
          <a:p>
            <a:pPr marL="548640" lvl="2"/>
            <a:r>
              <a:rPr lang="en-US" dirty="0" smtClean="0"/>
              <a:t>An individual’s degree of like or dislike for something</a:t>
            </a:r>
          </a:p>
          <a:p>
            <a:pPr marL="548640" lvl="2"/>
            <a:endParaRPr lang="en-US" dirty="0" smtClean="0"/>
          </a:p>
          <a:p>
            <a:pPr marL="0"/>
            <a:r>
              <a:rPr lang="en-US" dirty="0" smtClean="0"/>
              <a:t>Responses to corrections in mock news articles differ significantly according to subjects’ ideological views</a:t>
            </a:r>
          </a:p>
          <a:p>
            <a:pPr lvl="1"/>
            <a:r>
              <a:rPr lang="en-US" dirty="0" smtClean="0"/>
              <a:t>The role of attitude strength as a moderator variable with regard to the direction of the relation attitude - behavior</a:t>
            </a:r>
          </a:p>
          <a:p>
            <a:pPr lvl="1"/>
            <a:r>
              <a:rPr lang="en-US" dirty="0" smtClean="0"/>
              <a:t>Strong attitudes are more resistant to change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63246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When Corrections Fail: The Persistence of Political Misperceptions, </a:t>
            </a:r>
            <a:r>
              <a:rPr lang="en-US" sz="1400" dirty="0" err="1" smtClean="0"/>
              <a:t>Brenday</a:t>
            </a:r>
            <a:r>
              <a:rPr lang="en-US" sz="1400" dirty="0" smtClean="0"/>
              <a:t> </a:t>
            </a:r>
            <a:r>
              <a:rPr lang="en-US" sz="1400" dirty="0" err="1" smtClean="0"/>
              <a:t>Nyhan</a:t>
            </a:r>
            <a:r>
              <a:rPr lang="en-US" sz="1400" dirty="0" smtClean="0"/>
              <a:t>, Jason </a:t>
            </a:r>
            <a:r>
              <a:rPr lang="en-US" sz="1400" dirty="0" err="1" smtClean="0"/>
              <a:t>Reifler</a:t>
            </a:r>
            <a:r>
              <a:rPr lang="en-US" sz="1400" dirty="0" smtClean="0"/>
              <a:t>,  Political Behavior 2010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Mediator of Info Acquisition</a:t>
            </a:r>
            <a:br>
              <a:rPr lang="en-US" dirty="0" smtClean="0"/>
            </a:br>
            <a:r>
              <a:rPr lang="en-US" dirty="0" smtClean="0"/>
              <a:t>Attitude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/>
            <a:r>
              <a:rPr lang="en-US" dirty="0" smtClean="0"/>
              <a:t>For the information to be used</a:t>
            </a:r>
          </a:p>
          <a:p>
            <a:pPr marL="548640" lvl="2"/>
            <a:r>
              <a:rPr lang="en-US" dirty="0" smtClean="0"/>
              <a:t>Accessible </a:t>
            </a:r>
          </a:p>
          <a:p>
            <a:pPr marL="822960" lvl="3"/>
            <a:r>
              <a:rPr lang="en-US" b="1" dirty="0" smtClean="0"/>
              <a:t>Chronic accessibility</a:t>
            </a:r>
            <a:r>
              <a:rPr lang="en-US" dirty="0" smtClean="0"/>
              <a:t> - accessibility of information independent of the particular situation</a:t>
            </a:r>
          </a:p>
          <a:p>
            <a:pPr marL="1097280" lvl="4"/>
            <a:r>
              <a:rPr lang="en-US" dirty="0" smtClean="0"/>
              <a:t>How frequently used</a:t>
            </a:r>
          </a:p>
          <a:p>
            <a:pPr marL="1097280" lvl="4"/>
            <a:r>
              <a:rPr lang="en-US" dirty="0" smtClean="0"/>
              <a:t>How it is organized in memory</a:t>
            </a:r>
          </a:p>
          <a:p>
            <a:pPr marL="1371600" lvl="5"/>
            <a:r>
              <a:rPr lang="en-US" dirty="0" smtClean="0"/>
              <a:t>Frequently activated</a:t>
            </a:r>
          </a:p>
          <a:p>
            <a:pPr marL="1371600" lvl="5"/>
            <a:r>
              <a:rPr lang="en-US" dirty="0" smtClean="0"/>
              <a:t>Connected to many other nodes in memory</a:t>
            </a:r>
          </a:p>
          <a:p>
            <a:pPr marL="548640" lvl="2"/>
            <a:r>
              <a:rPr lang="en-US" dirty="0" smtClean="0"/>
              <a:t>Appropriate</a:t>
            </a:r>
          </a:p>
          <a:p>
            <a:pPr marL="822960" lvl="3"/>
            <a:r>
              <a:rPr lang="en-US" dirty="0" smtClean="0"/>
              <a:t>Relevance of the information</a:t>
            </a:r>
          </a:p>
          <a:p>
            <a:pPr marL="822960" lvl="3"/>
            <a:r>
              <a:rPr lang="en-US" dirty="0" smtClean="0"/>
              <a:t>Info inappropriate =&gt; evaluated opposite to its original implications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64008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Attitudes and attitude change,  </a:t>
            </a:r>
            <a:r>
              <a:rPr lang="en-US" sz="1400" dirty="0" err="1" smtClean="0"/>
              <a:t>Gerd</a:t>
            </a:r>
            <a:r>
              <a:rPr lang="en-US" sz="1400" dirty="0" smtClean="0"/>
              <a:t> </a:t>
            </a:r>
            <a:r>
              <a:rPr lang="en-US" sz="1400" dirty="0" err="1" smtClean="0"/>
              <a:t>Bohner</a:t>
            </a:r>
            <a:r>
              <a:rPr lang="en-US" sz="1400" dirty="0" smtClean="0"/>
              <a:t>,  M. W. Psychology Press, 2002.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Mediator of Info Acquisition</a:t>
            </a:r>
            <a:br>
              <a:rPr lang="en-US" dirty="0" smtClean="0"/>
            </a:br>
            <a:r>
              <a:rPr lang="en-US" dirty="0" smtClean="0"/>
              <a:t>Attitude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40" name="Picture 4" descr="C:\Users\elena\Desktop\research\presentation\mySyst_noAnnot_cro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905000"/>
            <a:ext cx="7067550" cy="1771650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>
            <a:stCxn id="10" idx="0"/>
          </p:cNvCxnSpPr>
          <p:nvPr/>
        </p:nvCxnSpPr>
        <p:spPr>
          <a:xfrm rot="16200000" flipV="1">
            <a:off x="6667500" y="3619500"/>
            <a:ext cx="13716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29400" y="4572000"/>
            <a:ext cx="1981200" cy="64633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Accessible </a:t>
            </a:r>
          </a:p>
          <a:p>
            <a:pPr algn="ctr"/>
            <a:r>
              <a:rPr lang="en-US" dirty="0" smtClean="0"/>
              <a:t>hover over text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Mediator of Info Acquisition</a:t>
            </a:r>
            <a:br>
              <a:rPr lang="en-US" dirty="0" smtClean="0"/>
            </a:br>
            <a:r>
              <a:rPr lang="en-US" dirty="0" smtClean="0"/>
              <a:t>Attitude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9" name="Picture 3" descr="C:\Users\elena\Desktop\research\presentation\mySyst_annot_cro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09800"/>
            <a:ext cx="8199565" cy="2228850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>
            <a:stCxn id="7" idx="0"/>
          </p:cNvCxnSpPr>
          <p:nvPr/>
        </p:nvCxnSpPr>
        <p:spPr>
          <a:xfrm rot="16200000" flipV="1">
            <a:off x="6191250" y="4781550"/>
            <a:ext cx="1371600" cy="1905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8800" y="5562600"/>
            <a:ext cx="2667000" cy="92333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Appropriate</a:t>
            </a:r>
          </a:p>
          <a:p>
            <a:pPr algn="ctr"/>
            <a:r>
              <a:rPr lang="en-US" dirty="0" smtClean="0"/>
              <a:t>Information directly related to original opinion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/>
          <p:nvPr/>
        </p:nvGrpSpPr>
        <p:grpSpPr>
          <a:xfrm>
            <a:off x="457200" y="304800"/>
            <a:ext cx="8305800" cy="5943600"/>
            <a:chOff x="457200" y="304800"/>
            <a:chExt cx="8305800" cy="5943600"/>
          </a:xfrm>
        </p:grpSpPr>
        <p:grpSp>
          <p:nvGrpSpPr>
            <p:cNvPr id="3" name="Group 22"/>
            <p:cNvGrpSpPr/>
            <p:nvPr/>
          </p:nvGrpSpPr>
          <p:grpSpPr>
            <a:xfrm>
              <a:off x="457200" y="304800"/>
              <a:ext cx="8305800" cy="1600200"/>
              <a:chOff x="457200" y="304800"/>
              <a:chExt cx="8305800" cy="160020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685800" y="9144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Problem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Statement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733800" y="877669"/>
                <a:ext cx="1143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Related Systems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943600" y="877669"/>
                <a:ext cx="2362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Proposed Design &amp;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Related Concepts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57200" y="6858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743200" y="304800"/>
                <a:ext cx="3360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Problem Statement &amp; Design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6" name="Group 21"/>
            <p:cNvGrpSpPr/>
            <p:nvPr/>
          </p:nvGrpSpPr>
          <p:grpSpPr>
            <a:xfrm>
              <a:off x="457200" y="2438400"/>
              <a:ext cx="8305800" cy="1600200"/>
              <a:chOff x="457200" y="2286000"/>
              <a:chExt cx="8305800" cy="160020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5973174" y="2895600"/>
                <a:ext cx="25042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Experimental Design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of Study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276600" y="2971800"/>
                <a:ext cx="2143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Article Processing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3159" y="2895600"/>
                <a:ext cx="14606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/>
                  <a:t>Experiment</a:t>
                </a:r>
              </a:p>
              <a:p>
                <a:pPr algn="ctr"/>
                <a:r>
                  <a:rPr lang="en-US" b="1" dirty="0" smtClean="0"/>
                  <a:t>Overview</a:t>
                </a:r>
                <a:endParaRPr lang="en-US" b="1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57200" y="26670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124200" y="2286000"/>
                <a:ext cx="2440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Experimental Design</a:t>
                </a:r>
                <a:endParaRPr lang="en-US" b="1" dirty="0"/>
              </a:p>
            </p:txBody>
          </p:sp>
        </p:grpSp>
        <p:grpSp>
          <p:nvGrpSpPr>
            <p:cNvPr id="17" name="Group 20"/>
            <p:cNvGrpSpPr/>
            <p:nvPr/>
          </p:nvGrpSpPr>
          <p:grpSpPr>
            <a:xfrm>
              <a:off x="457200" y="4659868"/>
              <a:ext cx="8305800" cy="1588532"/>
              <a:chOff x="457200" y="4278868"/>
              <a:chExt cx="8305800" cy="158853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287385" y="4964668"/>
                <a:ext cx="2180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Trends in the Data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52800" y="4964668"/>
                <a:ext cx="2209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Qualitative Results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65232" y="4840069"/>
                <a:ext cx="12189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Results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Overview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57200" y="46482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872115" y="4278868"/>
                <a:ext cx="952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Results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26" name="Straight Arrow Connector 25"/>
          <p:cNvCxnSpPr>
            <a:endCxn id="19" idx="0"/>
          </p:cNvCxnSpPr>
          <p:nvPr/>
        </p:nvCxnSpPr>
        <p:spPr>
          <a:xfrm rot="5400000">
            <a:off x="4077971" y="2171277"/>
            <a:ext cx="533398" cy="8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 flipH="1">
            <a:off x="4006865" y="4298936"/>
            <a:ext cx="533400" cy="127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Test if by using the designed interface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Reader’s attitudes will be more moderate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Readers will have a more balanced overview of opinions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Readers will make more balanced arguments about the topic they are reading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Design</a:t>
            </a:r>
            <a:endParaRPr lang="en-US" dirty="0"/>
          </a:p>
        </p:txBody>
      </p:sp>
      <p:pic>
        <p:nvPicPr>
          <p:cNvPr id="7170" name="Picture 2" descr="C:\Users\elena\Desktop\research\presentation\mySy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7429500" cy="41324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/>
          <p:nvPr/>
        </p:nvGrpSpPr>
        <p:grpSpPr>
          <a:xfrm>
            <a:off x="457200" y="304800"/>
            <a:ext cx="8305800" cy="5943600"/>
            <a:chOff x="457200" y="304800"/>
            <a:chExt cx="8305800" cy="5943600"/>
          </a:xfrm>
        </p:grpSpPr>
        <p:grpSp>
          <p:nvGrpSpPr>
            <p:cNvPr id="3" name="Group 22"/>
            <p:cNvGrpSpPr/>
            <p:nvPr/>
          </p:nvGrpSpPr>
          <p:grpSpPr>
            <a:xfrm>
              <a:off x="457200" y="304800"/>
              <a:ext cx="8305800" cy="1600200"/>
              <a:chOff x="457200" y="304800"/>
              <a:chExt cx="8305800" cy="160020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685800" y="9144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Problem </a:t>
                </a:r>
              </a:p>
              <a:p>
                <a:pPr algn="ctr"/>
                <a:r>
                  <a:rPr lang="en-US" b="1" dirty="0" smtClean="0"/>
                  <a:t>Statement</a:t>
                </a:r>
                <a:endParaRPr lang="en-US" b="1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733800" y="877669"/>
                <a:ext cx="1143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75000"/>
                      </a:schemeClr>
                    </a:solidFill>
                  </a:rPr>
                  <a:t>Related Systems</a:t>
                </a:r>
                <a:endParaRPr 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943600" y="877669"/>
                <a:ext cx="2362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75000"/>
                      </a:schemeClr>
                    </a:solidFill>
                  </a:rPr>
                  <a:t>Proposed Design &amp;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75000"/>
                      </a:schemeClr>
                    </a:solidFill>
                  </a:rPr>
                  <a:t>Related Concepts</a:t>
                </a:r>
                <a:endParaRPr 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57200" y="6858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743200" y="304800"/>
                <a:ext cx="3360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Problem Statement &amp; Design</a:t>
                </a:r>
                <a:endParaRPr lang="en-US" b="1" dirty="0"/>
              </a:p>
            </p:txBody>
          </p:sp>
        </p:grpSp>
        <p:grpSp>
          <p:nvGrpSpPr>
            <p:cNvPr id="6" name="Group 21"/>
            <p:cNvGrpSpPr/>
            <p:nvPr/>
          </p:nvGrpSpPr>
          <p:grpSpPr>
            <a:xfrm>
              <a:off x="457200" y="2438400"/>
              <a:ext cx="8305800" cy="1600200"/>
              <a:chOff x="457200" y="2286000"/>
              <a:chExt cx="8305800" cy="160020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5973174" y="2895600"/>
                <a:ext cx="25042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75000"/>
                      </a:schemeClr>
                    </a:solidFill>
                  </a:rPr>
                  <a:t>Experimental Design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75000"/>
                      </a:schemeClr>
                    </a:solidFill>
                  </a:rPr>
                  <a:t>of Study</a:t>
                </a:r>
                <a:endParaRPr 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276600" y="2971800"/>
                <a:ext cx="2143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75000"/>
                      </a:schemeClr>
                    </a:solidFill>
                  </a:rPr>
                  <a:t>Article Processing</a:t>
                </a:r>
                <a:endParaRPr 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3159" y="2895600"/>
                <a:ext cx="14606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75000"/>
                      </a:schemeClr>
                    </a:solidFill>
                  </a:rPr>
                  <a:t>Experiment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75000"/>
                      </a:schemeClr>
                    </a:solidFill>
                  </a:rPr>
                  <a:t>Overview</a:t>
                </a:r>
                <a:endParaRPr 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57200" y="26670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124200" y="2286000"/>
                <a:ext cx="2440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75000"/>
                      </a:schemeClr>
                    </a:solidFill>
                  </a:rPr>
                  <a:t>Experimental Design</a:t>
                </a:r>
                <a:endParaRPr 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7" name="Group 20"/>
            <p:cNvGrpSpPr/>
            <p:nvPr/>
          </p:nvGrpSpPr>
          <p:grpSpPr>
            <a:xfrm>
              <a:off x="457200" y="4659868"/>
              <a:ext cx="8305800" cy="1588532"/>
              <a:chOff x="457200" y="4278868"/>
              <a:chExt cx="8305800" cy="158853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287385" y="4964668"/>
                <a:ext cx="2180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75000"/>
                      </a:schemeClr>
                    </a:solidFill>
                  </a:rPr>
                  <a:t>Trends in the Data</a:t>
                </a:r>
                <a:endParaRPr 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52800" y="4964668"/>
                <a:ext cx="2209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75000"/>
                      </a:schemeClr>
                    </a:solidFill>
                  </a:rPr>
                  <a:t>Qualitative Results</a:t>
                </a:r>
                <a:endParaRPr 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65232" y="4840069"/>
                <a:ext cx="12189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75000"/>
                      </a:schemeClr>
                    </a:solidFill>
                  </a:rPr>
                  <a:t>Results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75000"/>
                      </a:schemeClr>
                    </a:solidFill>
                  </a:rPr>
                  <a:t>Overview</a:t>
                </a:r>
                <a:endParaRPr 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57200" y="46482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872115" y="4278868"/>
                <a:ext cx="952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75000"/>
                      </a:schemeClr>
                    </a:solidFill>
                  </a:rPr>
                  <a:t>Results</a:t>
                </a:r>
                <a:endParaRPr lang="en-US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cxnSp>
        <p:nvCxnSpPr>
          <p:cNvPr id="26" name="Straight Arrow Connector 25"/>
          <p:cNvCxnSpPr>
            <a:endCxn id="19" idx="0"/>
          </p:cNvCxnSpPr>
          <p:nvPr/>
        </p:nvCxnSpPr>
        <p:spPr>
          <a:xfrm rot="5400000">
            <a:off x="4077971" y="2171277"/>
            <a:ext cx="533398" cy="8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 flipH="1">
            <a:off x="4006865" y="4298936"/>
            <a:ext cx="533400" cy="127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Simulate common reading practices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Participants read articles that confirm their opinions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Reading articles (that confirm user’s opinions) augmented with opposing views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decreases the reader’s immediate strength of their attitude on the article’s topic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 increase the reader’s awareness of opinions existing on the article’s topic 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increases the balance of pro’s and con’s used in making an argument on the topic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Reading augmented articles instead of reading the entire source articles</a:t>
            </a:r>
          </a:p>
          <a:p>
            <a:pPr lvl="1"/>
            <a:r>
              <a:rPr lang="en-US" dirty="0" smtClean="0"/>
              <a:t>Will provide a similar:</a:t>
            </a:r>
          </a:p>
          <a:p>
            <a:pPr lvl="2"/>
            <a:r>
              <a:rPr lang="en-US" dirty="0" smtClean="0"/>
              <a:t>awareness of opinions, </a:t>
            </a:r>
          </a:p>
          <a:p>
            <a:pPr lvl="2"/>
            <a:r>
              <a:rPr lang="en-US" dirty="0" smtClean="0"/>
              <a:t>immediate strength of attitude, </a:t>
            </a:r>
          </a:p>
          <a:p>
            <a:pPr lvl="2"/>
            <a:r>
              <a:rPr lang="en-US" dirty="0" smtClean="0"/>
              <a:t>complexity of argumentation the reader has on the article’s topic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Preparation of materials for the study</a:t>
            </a:r>
          </a:p>
          <a:p>
            <a:pPr lvl="1"/>
            <a:r>
              <a:rPr lang="en-US" dirty="0" smtClean="0"/>
              <a:t>Identify topics and articles </a:t>
            </a:r>
          </a:p>
          <a:p>
            <a:pPr lvl="1"/>
            <a:r>
              <a:rPr lang="en-US" dirty="0" smtClean="0"/>
              <a:t>Identify the information we want to relate between articles</a:t>
            </a:r>
          </a:p>
          <a:p>
            <a:endParaRPr lang="en-US" dirty="0" smtClean="0"/>
          </a:p>
          <a:p>
            <a:r>
              <a:rPr lang="en-US" dirty="0" smtClean="0"/>
              <a:t>Experimental Design of the Study</a:t>
            </a:r>
          </a:p>
          <a:p>
            <a:pPr lvl="1"/>
            <a:r>
              <a:rPr lang="en-US" dirty="0" smtClean="0"/>
              <a:t>Measurements</a:t>
            </a:r>
          </a:p>
          <a:p>
            <a:pPr lvl="1"/>
            <a:r>
              <a:rPr lang="en-US" dirty="0" smtClean="0"/>
              <a:t>Conditions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/>
          <p:nvPr/>
        </p:nvGrpSpPr>
        <p:grpSpPr>
          <a:xfrm>
            <a:off x="457200" y="304800"/>
            <a:ext cx="8305800" cy="5943600"/>
            <a:chOff x="457200" y="304800"/>
            <a:chExt cx="8305800" cy="5943600"/>
          </a:xfrm>
        </p:grpSpPr>
        <p:grpSp>
          <p:nvGrpSpPr>
            <p:cNvPr id="3" name="Group 22"/>
            <p:cNvGrpSpPr/>
            <p:nvPr/>
          </p:nvGrpSpPr>
          <p:grpSpPr>
            <a:xfrm>
              <a:off x="457200" y="304800"/>
              <a:ext cx="8305800" cy="1600200"/>
              <a:chOff x="457200" y="304800"/>
              <a:chExt cx="8305800" cy="160020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685800" y="9144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Problem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Statement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733800" y="877669"/>
                <a:ext cx="1143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Related Systems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943600" y="877669"/>
                <a:ext cx="2362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Proposed Design &amp;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Related Concepts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57200" y="6858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743200" y="304800"/>
                <a:ext cx="3360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Problem Statement &amp; Design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6" name="Group 21"/>
            <p:cNvGrpSpPr/>
            <p:nvPr/>
          </p:nvGrpSpPr>
          <p:grpSpPr>
            <a:xfrm>
              <a:off x="457200" y="2438400"/>
              <a:ext cx="8305800" cy="1600200"/>
              <a:chOff x="457200" y="2286000"/>
              <a:chExt cx="8305800" cy="160020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5973174" y="2895600"/>
                <a:ext cx="25042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Experimental Design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of Study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276600" y="2971800"/>
                <a:ext cx="2143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Article Processing</a:t>
                </a:r>
                <a:endParaRPr lang="en-US" b="1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3159" y="2895600"/>
                <a:ext cx="14606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Experiment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Overview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57200" y="26670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124200" y="2286000"/>
                <a:ext cx="2440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Experimental Design</a:t>
                </a:r>
                <a:endParaRPr lang="en-US" b="1" dirty="0"/>
              </a:p>
            </p:txBody>
          </p:sp>
        </p:grpSp>
        <p:grpSp>
          <p:nvGrpSpPr>
            <p:cNvPr id="17" name="Group 20"/>
            <p:cNvGrpSpPr/>
            <p:nvPr/>
          </p:nvGrpSpPr>
          <p:grpSpPr>
            <a:xfrm>
              <a:off x="457200" y="4659868"/>
              <a:ext cx="8305800" cy="1588532"/>
              <a:chOff x="457200" y="4278868"/>
              <a:chExt cx="8305800" cy="158853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287385" y="4964668"/>
                <a:ext cx="2180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Trends in the Data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52800" y="4964668"/>
                <a:ext cx="2209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Qualitative Results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65232" y="4840069"/>
                <a:ext cx="12189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Results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Overview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57200" y="46482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872115" y="4278868"/>
                <a:ext cx="952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Results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26" name="Straight Arrow Connector 25"/>
          <p:cNvCxnSpPr>
            <a:endCxn id="19" idx="0"/>
          </p:cNvCxnSpPr>
          <p:nvPr/>
        </p:nvCxnSpPr>
        <p:spPr>
          <a:xfrm rot="5400000">
            <a:off x="4077971" y="2171277"/>
            <a:ext cx="533398" cy="8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 flipH="1">
            <a:off x="4006865" y="4298936"/>
            <a:ext cx="533400" cy="127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Controversial or debatable topics: </a:t>
            </a:r>
          </a:p>
          <a:p>
            <a:pPr lvl="1"/>
            <a:r>
              <a:rPr lang="en-US" dirty="0" smtClean="0"/>
              <a:t>Building a </a:t>
            </a:r>
            <a:r>
              <a:rPr lang="en-US" dirty="0" err="1" smtClean="0"/>
              <a:t>Walmart</a:t>
            </a:r>
            <a:r>
              <a:rPr lang="en-US" dirty="0" smtClean="0"/>
              <a:t> in your local neighborhood, pros and cons.</a:t>
            </a:r>
          </a:p>
          <a:p>
            <a:pPr lvl="1"/>
            <a:r>
              <a:rPr lang="en-US" dirty="0" smtClean="0"/>
              <a:t>California Prop. 19 vote on legalizing marijuana, pros and cons.</a:t>
            </a:r>
          </a:p>
          <a:p>
            <a:endParaRPr lang="en-US" dirty="0" smtClean="0"/>
          </a:p>
          <a:p>
            <a:r>
              <a:rPr lang="en-US" dirty="0" smtClean="0"/>
              <a:t>Choice of articles</a:t>
            </a:r>
          </a:p>
          <a:p>
            <a:pPr lvl="1"/>
            <a:r>
              <a:rPr lang="en-US" dirty="0" smtClean="0"/>
              <a:t>Sets of articles with opposing opinions</a:t>
            </a:r>
          </a:p>
          <a:p>
            <a:pPr lvl="1"/>
            <a:r>
              <a:rPr lang="en-US" dirty="0" smtClean="0"/>
              <a:t>Similarity in how strong they are against or favor the issue in the article</a:t>
            </a:r>
          </a:p>
          <a:p>
            <a:pPr lvl="1"/>
            <a:r>
              <a:rPr lang="en-US" dirty="0" smtClean="0"/>
              <a:t>Similar size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Rated how extreme the articles are (pro/con) on the topics chosen</a:t>
            </a:r>
          </a:p>
          <a:p>
            <a:r>
              <a:rPr lang="en-US" dirty="0" smtClean="0"/>
              <a:t>Identify all confirming and opposing opinions in the articles</a:t>
            </a:r>
          </a:p>
          <a:p>
            <a:r>
              <a:rPr lang="en-US" dirty="0" smtClean="0"/>
              <a:t>Related each opinion with opposing statements</a:t>
            </a:r>
          </a:p>
          <a:p>
            <a:endParaRPr lang="en-US" dirty="0" smtClean="0"/>
          </a:p>
          <a:p>
            <a:r>
              <a:rPr lang="en-US" dirty="0" smtClean="0"/>
              <a:t>Asked 4-5 raters for these tasks</a:t>
            </a:r>
          </a:p>
          <a:p>
            <a:r>
              <a:rPr lang="en-US" dirty="0" smtClean="0"/>
              <a:t>Made a consensus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Proposition 19 article – pro legalization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elena\Desktop\research\presentation\articleOpinion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295400"/>
            <a:ext cx="5381625" cy="5362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Different people have different concepts of what an opinion is and its granularity</a:t>
            </a:r>
          </a:p>
          <a:p>
            <a:endParaRPr lang="en-US" dirty="0" smtClean="0"/>
          </a:p>
          <a:p>
            <a:r>
              <a:rPr lang="en-US" dirty="0" smtClean="0"/>
              <a:t>It is hard to accurately match opinions 1-to-1 between articles</a:t>
            </a:r>
          </a:p>
          <a:p>
            <a:endParaRPr lang="en-US" dirty="0" smtClean="0"/>
          </a:p>
          <a:p>
            <a:r>
              <a:rPr lang="en-US" dirty="0" smtClean="0"/>
              <a:t>It is hard to identify what is the best opposing opinion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/>
          <p:nvPr/>
        </p:nvGrpSpPr>
        <p:grpSpPr>
          <a:xfrm>
            <a:off x="457200" y="304800"/>
            <a:ext cx="8305800" cy="5943600"/>
            <a:chOff x="457200" y="304800"/>
            <a:chExt cx="8305800" cy="5943600"/>
          </a:xfrm>
        </p:grpSpPr>
        <p:grpSp>
          <p:nvGrpSpPr>
            <p:cNvPr id="3" name="Group 22"/>
            <p:cNvGrpSpPr/>
            <p:nvPr/>
          </p:nvGrpSpPr>
          <p:grpSpPr>
            <a:xfrm>
              <a:off x="457200" y="304800"/>
              <a:ext cx="8305800" cy="1600200"/>
              <a:chOff x="457200" y="304800"/>
              <a:chExt cx="8305800" cy="160020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685800" y="9144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Problem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Statement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733800" y="877669"/>
                <a:ext cx="1143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Related Systems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943600" y="877669"/>
                <a:ext cx="2362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Proposed Design &amp;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Related Concepts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57200" y="6858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743200" y="304800"/>
                <a:ext cx="3360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Problem Statement &amp; Design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6" name="Group 21"/>
            <p:cNvGrpSpPr/>
            <p:nvPr/>
          </p:nvGrpSpPr>
          <p:grpSpPr>
            <a:xfrm>
              <a:off x="457200" y="2438400"/>
              <a:ext cx="8305800" cy="1600200"/>
              <a:chOff x="457200" y="2286000"/>
              <a:chExt cx="8305800" cy="160020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5973174" y="2895600"/>
                <a:ext cx="25042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/>
                  <a:t>Experimental Design </a:t>
                </a:r>
              </a:p>
              <a:p>
                <a:pPr algn="ctr"/>
                <a:r>
                  <a:rPr lang="en-US" b="1" dirty="0" smtClean="0"/>
                  <a:t>of Study</a:t>
                </a:r>
                <a:endParaRPr lang="en-US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276600" y="2971800"/>
                <a:ext cx="2143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Article Processing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3159" y="2895600"/>
                <a:ext cx="14606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Experiment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Overview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57200" y="26670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124200" y="2286000"/>
                <a:ext cx="2440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Experimental Design</a:t>
                </a:r>
                <a:endParaRPr lang="en-US" b="1" dirty="0"/>
              </a:p>
            </p:txBody>
          </p:sp>
        </p:grpSp>
        <p:grpSp>
          <p:nvGrpSpPr>
            <p:cNvPr id="17" name="Group 20"/>
            <p:cNvGrpSpPr/>
            <p:nvPr/>
          </p:nvGrpSpPr>
          <p:grpSpPr>
            <a:xfrm>
              <a:off x="457200" y="4659868"/>
              <a:ext cx="8305800" cy="1588532"/>
              <a:chOff x="457200" y="4278868"/>
              <a:chExt cx="8305800" cy="158853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287385" y="4964668"/>
                <a:ext cx="2180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Trends in the Data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52800" y="4964668"/>
                <a:ext cx="2209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Qualitative Results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65232" y="4840069"/>
                <a:ext cx="12189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Results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Overview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57200" y="46482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872115" y="4278868"/>
                <a:ext cx="952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Results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26" name="Straight Arrow Connector 25"/>
          <p:cNvCxnSpPr>
            <a:endCxn id="19" idx="0"/>
          </p:cNvCxnSpPr>
          <p:nvPr/>
        </p:nvCxnSpPr>
        <p:spPr>
          <a:xfrm rot="5400000">
            <a:off x="4077971" y="2171277"/>
            <a:ext cx="533398" cy="8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 flipH="1">
            <a:off x="4006865" y="4298936"/>
            <a:ext cx="533400" cy="127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Online</a:t>
            </a:r>
            <a:endParaRPr lang="en-US" dirty="0"/>
          </a:p>
        </p:txBody>
      </p:sp>
      <p:pic>
        <p:nvPicPr>
          <p:cNvPr id="6" name="Content Placeholder 5" descr="Fullscreen capture 4212011 104825 PM.bmp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271587" y="1587500"/>
            <a:ext cx="6600825" cy="4200525"/>
          </a:xfrm>
        </p:spPr>
      </p:pic>
      <p:cxnSp>
        <p:nvCxnSpPr>
          <p:cNvPr id="10" name="Straight Arrow Connector 9"/>
          <p:cNvCxnSpPr/>
          <p:nvPr/>
        </p:nvCxnSpPr>
        <p:spPr>
          <a:xfrm flipV="1">
            <a:off x="304800" y="2667000"/>
            <a:ext cx="990600" cy="7604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28600" y="5486400"/>
            <a:ext cx="990600" cy="7604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Simulate different reading practices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Reading one article confirming one’s attitude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Reading an article augmented with additional opinions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Reading several articles with different orientations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Design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1000" y="1143000"/>
            <a:ext cx="8077200" cy="5506998"/>
            <a:chOff x="381000" y="1143000"/>
            <a:chExt cx="8077200" cy="5506998"/>
          </a:xfrm>
        </p:grpSpPr>
        <p:sp>
          <p:nvSpPr>
            <p:cNvPr id="5" name="TextBox 4"/>
            <p:cNvSpPr txBox="1"/>
            <p:nvPr/>
          </p:nvSpPr>
          <p:spPr>
            <a:xfrm>
              <a:off x="2590800" y="1143000"/>
              <a:ext cx="3200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Pre-survey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95600" y="2579132"/>
              <a:ext cx="2819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Main Study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38400" y="1600200"/>
              <a:ext cx="3733800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Measure attitude of participants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67000" y="3116997"/>
              <a:ext cx="3352800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Participants Read News Articles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00400" y="4259997"/>
              <a:ext cx="2286000" cy="381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Augmented Article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1000" y="4259997"/>
              <a:ext cx="2286000" cy="381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Original Article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72200" y="4259997"/>
              <a:ext cx="2286000" cy="381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Two Articles</a:t>
              </a:r>
              <a:endParaRPr lang="en-US" dirty="0"/>
            </a:p>
          </p:txBody>
        </p:sp>
        <p:cxnSp>
          <p:nvCxnSpPr>
            <p:cNvPr id="16" name="Elbow Connector 15"/>
            <p:cNvCxnSpPr>
              <a:stCxn id="8" idx="2"/>
              <a:endCxn id="10" idx="0"/>
            </p:cNvCxnSpPr>
            <p:nvPr/>
          </p:nvCxnSpPr>
          <p:spPr>
            <a:xfrm rot="5400000">
              <a:off x="3956566" y="3873163"/>
              <a:ext cx="773668" cy="158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8" idx="2"/>
              <a:endCxn id="13" idx="0"/>
            </p:cNvCxnSpPr>
            <p:nvPr/>
          </p:nvCxnSpPr>
          <p:spPr>
            <a:xfrm rot="5400000">
              <a:off x="2546866" y="2463463"/>
              <a:ext cx="773668" cy="28194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8" idx="2"/>
              <a:endCxn id="14" idx="0"/>
            </p:cNvCxnSpPr>
            <p:nvPr/>
          </p:nvCxnSpPr>
          <p:spPr>
            <a:xfrm rot="16200000" flipH="1">
              <a:off x="5442466" y="2387263"/>
              <a:ext cx="773668" cy="29718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971800" y="5322332"/>
              <a:ext cx="2743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Post Survey</a:t>
              </a:r>
              <a:endParaRPr lang="en-US" sz="2400" dirty="0"/>
            </a:p>
          </p:txBody>
        </p:sp>
        <p:cxnSp>
          <p:nvCxnSpPr>
            <p:cNvPr id="38" name="Straight Arrow Connector 37"/>
            <p:cNvCxnSpPr>
              <a:stCxn id="7" idx="2"/>
              <a:endCxn id="6" idx="0"/>
            </p:cNvCxnSpPr>
            <p:nvPr/>
          </p:nvCxnSpPr>
          <p:spPr>
            <a:xfrm rot="5400000">
              <a:off x="4000500" y="2274332"/>
              <a:ext cx="609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>
              <a:stCxn id="13" idx="2"/>
              <a:endCxn id="27" idx="0"/>
            </p:cNvCxnSpPr>
            <p:nvPr/>
          </p:nvCxnSpPr>
          <p:spPr>
            <a:xfrm rot="16200000" flipH="1">
              <a:off x="2593033" y="3571964"/>
              <a:ext cx="681335" cy="28194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stCxn id="10" idx="2"/>
              <a:endCxn id="27" idx="0"/>
            </p:cNvCxnSpPr>
            <p:nvPr/>
          </p:nvCxnSpPr>
          <p:spPr>
            <a:xfrm rot="5400000">
              <a:off x="4002733" y="4981664"/>
              <a:ext cx="681335" cy="158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>
              <a:stCxn id="14" idx="2"/>
              <a:endCxn id="27" idx="0"/>
            </p:cNvCxnSpPr>
            <p:nvPr/>
          </p:nvCxnSpPr>
          <p:spPr>
            <a:xfrm rot="5400000">
              <a:off x="5488633" y="3495764"/>
              <a:ext cx="681335" cy="29718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1752600" y="5726668"/>
              <a:ext cx="5257800" cy="92333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Measure attitude</a:t>
              </a:r>
            </a:p>
            <a:p>
              <a:pPr algn="ctr"/>
              <a:r>
                <a:rPr lang="en-US" dirty="0" smtClean="0"/>
                <a:t>awareness of opinions</a:t>
              </a:r>
            </a:p>
            <a:p>
              <a:pPr algn="ctr"/>
              <a:r>
                <a:rPr lang="en-US" dirty="0" smtClean="0"/>
                <a:t>argumentation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Design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same design for the </a:t>
            </a:r>
            <a:r>
              <a:rPr lang="en-US" dirty="0" err="1" smtClean="0"/>
              <a:t>Walmart</a:t>
            </a:r>
            <a:r>
              <a:rPr lang="en-US" dirty="0" smtClean="0"/>
              <a:t> topic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66800" y="1295400"/>
          <a:ext cx="6858000" cy="34178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6000"/>
                <a:gridCol w="2286000"/>
                <a:gridCol w="2286000"/>
              </a:tblGrid>
              <a:tr h="4699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 Legalization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Counter Legalization</a:t>
                      </a:r>
                      <a:endParaRPr lang="en-US" dirty="0"/>
                    </a:p>
                  </a:txBody>
                  <a:tcPr/>
                </a:tc>
              </a:tr>
              <a:tr h="977825">
                <a:tc>
                  <a:txBody>
                    <a:bodyPr/>
                    <a:lstStyle/>
                    <a:p>
                      <a:r>
                        <a:rPr lang="en-US" dirty="0" smtClean="0"/>
                        <a:t>Interface 1</a:t>
                      </a:r>
                    </a:p>
                    <a:p>
                      <a:r>
                        <a:rPr lang="en-US" dirty="0" smtClean="0"/>
                        <a:t>(Original</a:t>
                      </a:r>
                      <a:r>
                        <a:rPr lang="en-US" baseline="0" dirty="0" smtClean="0"/>
                        <a:t> Article)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58844">
                <a:tc>
                  <a:txBody>
                    <a:bodyPr/>
                    <a:lstStyle/>
                    <a:p>
                      <a:r>
                        <a:rPr lang="en-US" dirty="0" smtClean="0"/>
                        <a:t>Interface 2</a:t>
                      </a:r>
                    </a:p>
                    <a:p>
                      <a:r>
                        <a:rPr lang="en-US" dirty="0" smtClean="0"/>
                        <a:t>(Augmented Article)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11190">
                <a:tc>
                  <a:txBody>
                    <a:bodyPr/>
                    <a:lstStyle/>
                    <a:p>
                      <a:r>
                        <a:rPr lang="en-US" dirty="0" smtClean="0"/>
                        <a:t>Interface 3</a:t>
                      </a:r>
                    </a:p>
                    <a:p>
                      <a:r>
                        <a:rPr lang="en-US" dirty="0" smtClean="0"/>
                        <a:t>(2 articles)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11430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Pre-survey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5600" y="2579132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Main Study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8400" y="1600200"/>
            <a:ext cx="37338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Measure attitude of participants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7000" y="3116997"/>
            <a:ext cx="33528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Participants Read News Articles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00400" y="4259997"/>
            <a:ext cx="22860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Augmented Article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4259997"/>
            <a:ext cx="22860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Original Article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72200" y="4259997"/>
            <a:ext cx="22860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Two Articles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" name="Elbow Connector 15"/>
          <p:cNvCxnSpPr>
            <a:stCxn id="8" idx="2"/>
            <a:endCxn id="10" idx="0"/>
          </p:cNvCxnSpPr>
          <p:nvPr/>
        </p:nvCxnSpPr>
        <p:spPr>
          <a:xfrm rot="5400000">
            <a:off x="3956566" y="3873163"/>
            <a:ext cx="773668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8" idx="2"/>
            <a:endCxn id="13" idx="0"/>
          </p:cNvCxnSpPr>
          <p:nvPr/>
        </p:nvCxnSpPr>
        <p:spPr>
          <a:xfrm rot="5400000">
            <a:off x="2546866" y="2463463"/>
            <a:ext cx="773668" cy="2819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8" idx="2"/>
            <a:endCxn id="14" idx="0"/>
          </p:cNvCxnSpPr>
          <p:nvPr/>
        </p:nvCxnSpPr>
        <p:spPr>
          <a:xfrm rot="16200000" flipH="1">
            <a:off x="5442466" y="2387263"/>
            <a:ext cx="773668" cy="29718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71800" y="5322332"/>
            <a:ext cx="2743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Post Survey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8" name="Straight Arrow Connector 37"/>
          <p:cNvCxnSpPr>
            <a:stCxn id="7" idx="2"/>
            <a:endCxn id="6" idx="0"/>
          </p:cNvCxnSpPr>
          <p:nvPr/>
        </p:nvCxnSpPr>
        <p:spPr>
          <a:xfrm rot="5400000">
            <a:off x="4000500" y="2274332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13" idx="2"/>
            <a:endCxn id="27" idx="0"/>
          </p:cNvCxnSpPr>
          <p:nvPr/>
        </p:nvCxnSpPr>
        <p:spPr>
          <a:xfrm rot="16200000" flipH="1">
            <a:off x="2593033" y="3571964"/>
            <a:ext cx="681335" cy="2819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10" idx="2"/>
            <a:endCxn id="27" idx="0"/>
          </p:cNvCxnSpPr>
          <p:nvPr/>
        </p:nvCxnSpPr>
        <p:spPr>
          <a:xfrm rot="5400000">
            <a:off x="4002733" y="4981664"/>
            <a:ext cx="681335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14" idx="2"/>
            <a:endCxn id="27" idx="0"/>
          </p:cNvCxnSpPr>
          <p:nvPr/>
        </p:nvCxnSpPr>
        <p:spPr>
          <a:xfrm rot="5400000">
            <a:off x="5488633" y="3495764"/>
            <a:ext cx="681335" cy="29718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752600" y="5726668"/>
            <a:ext cx="52578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Measure attitude, strength of attitude, awareness of opinions, argumentation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of Pre-survey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Measure attitude on the topic of the articles</a:t>
            </a:r>
          </a:p>
          <a:p>
            <a:endParaRPr lang="en-US" dirty="0" smtClean="0"/>
          </a:p>
          <a:p>
            <a:r>
              <a:rPr lang="en-US" dirty="0" smtClean="0"/>
              <a:t>Assign participants to the condition in accordance to their opinion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 and Orientation of Attitude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Items: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/>
              <a:t>Smoking marijuana for recreational purposes should be forbidden by law.</a:t>
            </a:r>
          </a:p>
          <a:p>
            <a:pPr lvl="1"/>
            <a:r>
              <a:rPr lang="en-US" dirty="0" smtClean="0"/>
              <a:t>Legalizing marijuana for recreational purposes would be very detrimental to society.</a:t>
            </a:r>
          </a:p>
          <a:p>
            <a:pPr lvl="1"/>
            <a:r>
              <a:rPr lang="en-US" dirty="0" smtClean="0"/>
              <a:t>If it was possible, I would vote for my state legalizing marijuana for recreational purposes.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11430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Pre-survey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5600" y="2579132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Main Study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8400" y="1600200"/>
            <a:ext cx="37338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Measure attitude of participants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7000" y="3116997"/>
            <a:ext cx="33528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Participants Read News Articles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00400" y="3810000"/>
            <a:ext cx="22860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Condition 2 Topic 1</a:t>
            </a:r>
          </a:p>
          <a:p>
            <a:pPr algn="ctr"/>
            <a:r>
              <a:rPr lang="en-US" dirty="0" smtClean="0"/>
              <a:t>Augmented Article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3810000"/>
            <a:ext cx="22860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Condition 1 Topic 1</a:t>
            </a:r>
          </a:p>
          <a:p>
            <a:pPr algn="ctr"/>
            <a:r>
              <a:rPr lang="en-US" dirty="0" smtClean="0"/>
              <a:t>Original Article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72200" y="3810000"/>
            <a:ext cx="22860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Condition 3 Topic 1</a:t>
            </a:r>
          </a:p>
          <a:p>
            <a:pPr algn="ctr"/>
            <a:r>
              <a:rPr lang="en-US" dirty="0" smtClean="0"/>
              <a:t>Two Articles</a:t>
            </a:r>
            <a:endParaRPr lang="en-US" dirty="0"/>
          </a:p>
        </p:txBody>
      </p:sp>
      <p:cxnSp>
        <p:nvCxnSpPr>
          <p:cNvPr id="16" name="Elbow Connector 15"/>
          <p:cNvCxnSpPr>
            <a:stCxn id="8" idx="2"/>
            <a:endCxn id="10" idx="0"/>
          </p:cNvCxnSpPr>
          <p:nvPr/>
        </p:nvCxnSpPr>
        <p:spPr>
          <a:xfrm rot="5400000">
            <a:off x="4181565" y="3648164"/>
            <a:ext cx="323671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8" idx="2"/>
            <a:endCxn id="13" idx="0"/>
          </p:cNvCxnSpPr>
          <p:nvPr/>
        </p:nvCxnSpPr>
        <p:spPr>
          <a:xfrm rot="5400000">
            <a:off x="2771865" y="2238464"/>
            <a:ext cx="323671" cy="2819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8" idx="2"/>
            <a:endCxn id="14" idx="0"/>
          </p:cNvCxnSpPr>
          <p:nvPr/>
        </p:nvCxnSpPr>
        <p:spPr>
          <a:xfrm rot="16200000" flipH="1">
            <a:off x="5667465" y="2162264"/>
            <a:ext cx="323671" cy="29718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71800" y="5590401"/>
            <a:ext cx="2743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Post Survey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8" name="Straight Arrow Connector 37"/>
          <p:cNvCxnSpPr>
            <a:stCxn id="7" idx="2"/>
            <a:endCxn id="6" idx="0"/>
          </p:cNvCxnSpPr>
          <p:nvPr/>
        </p:nvCxnSpPr>
        <p:spPr>
          <a:xfrm rot="5400000">
            <a:off x="4000500" y="2274332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13" idx="2"/>
            <a:endCxn id="20" idx="0"/>
          </p:cNvCxnSpPr>
          <p:nvPr/>
        </p:nvCxnSpPr>
        <p:spPr>
          <a:xfrm rot="5400000">
            <a:off x="1351866" y="4628465"/>
            <a:ext cx="344269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10" idx="2"/>
            <a:endCxn id="19" idx="0"/>
          </p:cNvCxnSpPr>
          <p:nvPr/>
        </p:nvCxnSpPr>
        <p:spPr>
          <a:xfrm rot="5400000">
            <a:off x="4171266" y="4628465"/>
            <a:ext cx="344269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14" idx="2"/>
            <a:endCxn id="21" idx="0"/>
          </p:cNvCxnSpPr>
          <p:nvPr/>
        </p:nvCxnSpPr>
        <p:spPr>
          <a:xfrm rot="5400000">
            <a:off x="7143066" y="4628465"/>
            <a:ext cx="344269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752600" y="6059269"/>
            <a:ext cx="52578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Measure attitude, strength of attitude, awareness of opinions, argumentation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00400" y="4800600"/>
            <a:ext cx="22860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Condition 2 Topic 2</a:t>
            </a:r>
          </a:p>
          <a:p>
            <a:pPr algn="ctr"/>
            <a:r>
              <a:rPr lang="en-US" dirty="0" smtClean="0"/>
              <a:t>Augmented Article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1000" y="4800600"/>
            <a:ext cx="22860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Condition 1 Topic 2</a:t>
            </a:r>
          </a:p>
          <a:p>
            <a:pPr algn="ctr"/>
            <a:r>
              <a:rPr lang="en-US" dirty="0" smtClean="0"/>
              <a:t>Original Article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72200" y="4800600"/>
            <a:ext cx="22860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Condition 3 Topic 2</a:t>
            </a:r>
          </a:p>
          <a:p>
            <a:pPr algn="ctr"/>
            <a:r>
              <a:rPr lang="en-US" dirty="0" smtClean="0"/>
              <a:t>Two Articles</a:t>
            </a:r>
            <a:endParaRPr lang="en-US" dirty="0"/>
          </a:p>
        </p:txBody>
      </p:sp>
      <p:cxnSp>
        <p:nvCxnSpPr>
          <p:cNvPr id="39" name="Elbow Connector 38"/>
          <p:cNvCxnSpPr>
            <a:stCxn id="20" idx="2"/>
            <a:endCxn id="27" idx="1"/>
          </p:cNvCxnSpPr>
          <p:nvPr/>
        </p:nvCxnSpPr>
        <p:spPr>
          <a:xfrm rot="16200000" flipH="1">
            <a:off x="2060749" y="4910182"/>
            <a:ext cx="374303" cy="14478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19" idx="2"/>
            <a:endCxn id="27" idx="0"/>
          </p:cNvCxnSpPr>
          <p:nvPr/>
        </p:nvCxnSpPr>
        <p:spPr>
          <a:xfrm rot="5400000">
            <a:off x="4271665" y="5518666"/>
            <a:ext cx="143470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1" idx="2"/>
            <a:endCxn id="27" idx="3"/>
          </p:cNvCxnSpPr>
          <p:nvPr/>
        </p:nvCxnSpPr>
        <p:spPr>
          <a:xfrm rot="5400000">
            <a:off x="6327949" y="4833982"/>
            <a:ext cx="374303" cy="16002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elena\Desktop\research\presentation\mySy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8154988" cy="453603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Online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elena\Desktop\research\presentation\newsPics\Fullscreen capture 342011 91121 AM.bm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295400"/>
            <a:ext cx="4929036" cy="4638675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 flipV="1">
            <a:off x="1219200" y="3429000"/>
            <a:ext cx="990600" cy="7604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11430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Pre-survey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5600" y="2579132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Main Study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8400" y="1600200"/>
            <a:ext cx="37338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Measure attitude of participants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7000" y="3116997"/>
            <a:ext cx="33528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Participants Read News Articles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00400" y="4259997"/>
            <a:ext cx="22860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Augmented Article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4259997"/>
            <a:ext cx="22860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Original Article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72200" y="4259997"/>
            <a:ext cx="22860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Two Articles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" name="Elbow Connector 15"/>
          <p:cNvCxnSpPr>
            <a:stCxn id="8" idx="2"/>
            <a:endCxn id="10" idx="0"/>
          </p:cNvCxnSpPr>
          <p:nvPr/>
        </p:nvCxnSpPr>
        <p:spPr>
          <a:xfrm rot="5400000">
            <a:off x="3956566" y="3873163"/>
            <a:ext cx="773668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8" idx="2"/>
            <a:endCxn id="13" idx="0"/>
          </p:cNvCxnSpPr>
          <p:nvPr/>
        </p:nvCxnSpPr>
        <p:spPr>
          <a:xfrm rot="5400000">
            <a:off x="2546866" y="2463463"/>
            <a:ext cx="773668" cy="2819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8" idx="2"/>
            <a:endCxn id="14" idx="0"/>
          </p:cNvCxnSpPr>
          <p:nvPr/>
        </p:nvCxnSpPr>
        <p:spPr>
          <a:xfrm rot="16200000" flipH="1">
            <a:off x="5442466" y="2387263"/>
            <a:ext cx="773668" cy="29718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71800" y="5322332"/>
            <a:ext cx="2743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Post Survey</a:t>
            </a:r>
            <a:endParaRPr lang="en-US" sz="2400" dirty="0"/>
          </a:p>
        </p:txBody>
      </p:sp>
      <p:cxnSp>
        <p:nvCxnSpPr>
          <p:cNvPr id="38" name="Straight Arrow Connector 37"/>
          <p:cNvCxnSpPr>
            <a:stCxn id="7" idx="2"/>
            <a:endCxn id="6" idx="0"/>
          </p:cNvCxnSpPr>
          <p:nvPr/>
        </p:nvCxnSpPr>
        <p:spPr>
          <a:xfrm rot="5400000">
            <a:off x="4000500" y="2274332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13" idx="2"/>
            <a:endCxn id="27" idx="0"/>
          </p:cNvCxnSpPr>
          <p:nvPr/>
        </p:nvCxnSpPr>
        <p:spPr>
          <a:xfrm rot="16200000" flipH="1">
            <a:off x="2593033" y="3571964"/>
            <a:ext cx="681335" cy="2819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10" idx="2"/>
            <a:endCxn id="27" idx="0"/>
          </p:cNvCxnSpPr>
          <p:nvPr/>
        </p:nvCxnSpPr>
        <p:spPr>
          <a:xfrm rot="5400000">
            <a:off x="4002733" y="4981664"/>
            <a:ext cx="681335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14" idx="2"/>
            <a:endCxn id="27" idx="0"/>
          </p:cNvCxnSpPr>
          <p:nvPr/>
        </p:nvCxnSpPr>
        <p:spPr>
          <a:xfrm rot="5400000">
            <a:off x="5488633" y="3495764"/>
            <a:ext cx="681335" cy="29718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752600" y="5726668"/>
            <a:ext cx="52578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Measure attitude, strength of attitude, awareness of opinions, argumentation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 of attitude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Items: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Smoking marijuana for recreational purposes should be forbidden by law.</a:t>
            </a:r>
          </a:p>
          <a:p>
            <a:pPr lvl="1"/>
            <a:r>
              <a:rPr lang="en-US" dirty="0" smtClean="0"/>
              <a:t>Legalizing marijuana for recreational purposes would be very detrimental to society.</a:t>
            </a:r>
          </a:p>
          <a:p>
            <a:pPr lvl="1"/>
            <a:r>
              <a:rPr lang="en-US" dirty="0" smtClean="0"/>
              <a:t>If it was possible, I would vote for my state legalizing marijuana for recreational purposes.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Awareness of Opinions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Measurement:</a:t>
            </a:r>
          </a:p>
          <a:p>
            <a:pPr lvl="1"/>
            <a:r>
              <a:rPr lang="en-US" dirty="0" smtClean="0"/>
              <a:t>Number of recalled pros and cons from the articles read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Balanced Argumentation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Prompt:</a:t>
            </a:r>
          </a:p>
          <a:p>
            <a:pPr lvl="1"/>
            <a:r>
              <a:rPr lang="en-US" dirty="0" smtClean="0"/>
              <a:t>Make a decision on whether marijuana should be legalized. Write an argument listing the most important facts and opinions</a:t>
            </a:r>
          </a:p>
          <a:p>
            <a:endParaRPr lang="en-US" dirty="0" smtClean="0"/>
          </a:p>
          <a:p>
            <a:r>
              <a:rPr lang="en-US" dirty="0" smtClean="0"/>
              <a:t>Measurement:</a:t>
            </a:r>
          </a:p>
          <a:p>
            <a:pPr lvl="1"/>
            <a:r>
              <a:rPr lang="en-US" dirty="0" smtClean="0"/>
              <a:t>Ratio of pros to cons used in a written argument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Informal Interview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Goal:	</a:t>
            </a:r>
          </a:p>
          <a:p>
            <a:pPr lvl="1"/>
            <a:r>
              <a:rPr lang="en-US" dirty="0" smtClean="0"/>
              <a:t>How did participants perceive the annotations?</a:t>
            </a:r>
          </a:p>
          <a:p>
            <a:pPr lvl="2"/>
            <a:r>
              <a:rPr lang="en-US" dirty="0" smtClean="0"/>
              <a:t>What did they think about the interface design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Was the information in the annotations relevant to participants?</a:t>
            </a:r>
          </a:p>
          <a:p>
            <a:pPr lvl="2"/>
            <a:r>
              <a:rPr lang="en-US" dirty="0" smtClean="0"/>
              <a:t>Would they want to see this kind of information?</a:t>
            </a:r>
          </a:p>
          <a:p>
            <a:pPr lvl="2"/>
            <a:r>
              <a:rPr lang="en-US" dirty="0" smtClean="0"/>
              <a:t>How did they make sense of the information? 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How did the participants perceive the articles they were assigned to read?</a:t>
            </a:r>
          </a:p>
          <a:p>
            <a:pPr lvl="2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/>
          <p:nvPr/>
        </p:nvGrpSpPr>
        <p:grpSpPr>
          <a:xfrm>
            <a:off x="457200" y="304800"/>
            <a:ext cx="8305800" cy="5943600"/>
            <a:chOff x="457200" y="304800"/>
            <a:chExt cx="8305800" cy="5943600"/>
          </a:xfrm>
        </p:grpSpPr>
        <p:grpSp>
          <p:nvGrpSpPr>
            <p:cNvPr id="3" name="Group 22"/>
            <p:cNvGrpSpPr/>
            <p:nvPr/>
          </p:nvGrpSpPr>
          <p:grpSpPr>
            <a:xfrm>
              <a:off x="457200" y="304800"/>
              <a:ext cx="8305800" cy="1600200"/>
              <a:chOff x="457200" y="304800"/>
              <a:chExt cx="8305800" cy="160020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685800" y="9144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Problem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Statement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733800" y="877669"/>
                <a:ext cx="1143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Related Systems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943600" y="877669"/>
                <a:ext cx="2362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Proposed Design &amp;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Related Concepts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57200" y="6858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743200" y="304800"/>
                <a:ext cx="3360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Problem Statement &amp; Design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6" name="Group 21"/>
            <p:cNvGrpSpPr/>
            <p:nvPr/>
          </p:nvGrpSpPr>
          <p:grpSpPr>
            <a:xfrm>
              <a:off x="457200" y="2438400"/>
              <a:ext cx="8305800" cy="1600200"/>
              <a:chOff x="457200" y="2286000"/>
              <a:chExt cx="8305800" cy="160020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5973174" y="2895600"/>
                <a:ext cx="25042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Experimental Design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of Study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276600" y="2971800"/>
                <a:ext cx="2143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Article Processing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3159" y="2895600"/>
                <a:ext cx="14606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Experiment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Overview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57200" y="26670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124200" y="2286000"/>
                <a:ext cx="2440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Experimental Design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17" name="Group 20"/>
            <p:cNvGrpSpPr/>
            <p:nvPr/>
          </p:nvGrpSpPr>
          <p:grpSpPr>
            <a:xfrm>
              <a:off x="457200" y="4659868"/>
              <a:ext cx="8305800" cy="1588532"/>
              <a:chOff x="457200" y="4278868"/>
              <a:chExt cx="8305800" cy="158853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287385" y="4964668"/>
                <a:ext cx="2180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Trends in the Data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52800" y="4964668"/>
                <a:ext cx="2209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Qualitative Results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65232" y="4840069"/>
                <a:ext cx="12189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/>
                  <a:t>Results</a:t>
                </a:r>
              </a:p>
              <a:p>
                <a:pPr algn="ctr"/>
                <a:r>
                  <a:rPr lang="en-US" b="1" dirty="0" smtClean="0"/>
                  <a:t>Overview</a:t>
                </a:r>
                <a:endParaRPr lang="en-US" b="1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57200" y="46482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872115" y="4278868"/>
                <a:ext cx="952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Results</a:t>
                </a:r>
                <a:endParaRPr lang="en-US" b="1" dirty="0"/>
              </a:p>
            </p:txBody>
          </p:sp>
        </p:grpSp>
      </p:grpSp>
      <p:cxnSp>
        <p:nvCxnSpPr>
          <p:cNvPr id="26" name="Straight Arrow Connector 25"/>
          <p:cNvCxnSpPr>
            <a:endCxn id="19" idx="0"/>
          </p:cNvCxnSpPr>
          <p:nvPr/>
        </p:nvCxnSpPr>
        <p:spPr>
          <a:xfrm rot="5400000">
            <a:off x="4077971" y="2171277"/>
            <a:ext cx="533398" cy="8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 flipH="1">
            <a:off x="4006865" y="4298936"/>
            <a:ext cx="533400" cy="127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Qualitative results from interview</a:t>
            </a:r>
          </a:p>
          <a:p>
            <a:pPr lvl="1"/>
            <a:r>
              <a:rPr lang="en-US" dirty="0" smtClean="0"/>
              <a:t>Informs design decisions</a:t>
            </a:r>
          </a:p>
          <a:p>
            <a:pPr lvl="2"/>
            <a:r>
              <a:rPr lang="en-US" dirty="0" smtClean="0"/>
              <a:t>What information to use in the annotations</a:t>
            </a:r>
          </a:p>
          <a:p>
            <a:pPr lvl="2"/>
            <a:r>
              <a:rPr lang="en-US" dirty="0" smtClean="0"/>
              <a:t>How did participants like the design?</a:t>
            </a:r>
          </a:p>
          <a:p>
            <a:endParaRPr lang="en-US" dirty="0" smtClean="0"/>
          </a:p>
          <a:p>
            <a:r>
              <a:rPr lang="en-US" dirty="0" smtClean="0"/>
              <a:t>Quantitative trends from the data</a:t>
            </a:r>
          </a:p>
          <a:p>
            <a:pPr lvl="1"/>
            <a:r>
              <a:rPr lang="en-US" dirty="0" smtClean="0"/>
              <a:t>Did the different interfaces have an effect on attitude change, balance of opinions?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Participant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25 participants</a:t>
            </a:r>
          </a:p>
          <a:p>
            <a:r>
              <a:rPr lang="en-US" dirty="0" smtClean="0"/>
              <a:t>Condition 1 (7 participants), Condition 2 (11 participants), Condition 3 (7 participants)</a:t>
            </a:r>
          </a:p>
          <a:p>
            <a:endParaRPr lang="en-US" dirty="0" smtClean="0"/>
          </a:p>
          <a:p>
            <a:r>
              <a:rPr lang="en-US" dirty="0" smtClean="0"/>
              <a:t>Students at Harvard (mostly graduate students in engineering)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/>
          <p:nvPr/>
        </p:nvGrpSpPr>
        <p:grpSpPr>
          <a:xfrm>
            <a:off x="457200" y="304800"/>
            <a:ext cx="8305800" cy="5943600"/>
            <a:chOff x="457200" y="304800"/>
            <a:chExt cx="8305800" cy="5943600"/>
          </a:xfrm>
        </p:grpSpPr>
        <p:grpSp>
          <p:nvGrpSpPr>
            <p:cNvPr id="3" name="Group 22"/>
            <p:cNvGrpSpPr/>
            <p:nvPr/>
          </p:nvGrpSpPr>
          <p:grpSpPr>
            <a:xfrm>
              <a:off x="457200" y="304800"/>
              <a:ext cx="8305800" cy="1600200"/>
              <a:chOff x="457200" y="304800"/>
              <a:chExt cx="8305800" cy="160020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685800" y="9144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Problem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Statement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733800" y="877669"/>
                <a:ext cx="1143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Related Systems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943600" y="877669"/>
                <a:ext cx="2362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Proposed Design &amp;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Related Concepts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57200" y="6858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743200" y="304800"/>
                <a:ext cx="3360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Problem Statement &amp; Design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6" name="Group 21"/>
            <p:cNvGrpSpPr/>
            <p:nvPr/>
          </p:nvGrpSpPr>
          <p:grpSpPr>
            <a:xfrm>
              <a:off x="457200" y="2438400"/>
              <a:ext cx="8305800" cy="1600200"/>
              <a:chOff x="457200" y="2286000"/>
              <a:chExt cx="8305800" cy="160020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5973174" y="2895600"/>
                <a:ext cx="25042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Experimental Design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of Study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276600" y="2971800"/>
                <a:ext cx="2143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Article Processing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3159" y="2895600"/>
                <a:ext cx="14606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Experiment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Overview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57200" y="26670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124200" y="2286000"/>
                <a:ext cx="2440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Experimental Design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17" name="Group 20"/>
            <p:cNvGrpSpPr/>
            <p:nvPr/>
          </p:nvGrpSpPr>
          <p:grpSpPr>
            <a:xfrm>
              <a:off x="457200" y="4659868"/>
              <a:ext cx="8305800" cy="1588532"/>
              <a:chOff x="457200" y="4278868"/>
              <a:chExt cx="8305800" cy="158853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287385" y="4964668"/>
                <a:ext cx="2180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Trends in the Data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52800" y="4964668"/>
                <a:ext cx="2209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Qualitative Results</a:t>
                </a:r>
                <a:endParaRPr lang="en-US" b="1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65232" y="4840069"/>
                <a:ext cx="12189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Results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Overview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57200" y="46482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872115" y="4278868"/>
                <a:ext cx="952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Results</a:t>
                </a:r>
                <a:endParaRPr lang="en-US" b="1" dirty="0"/>
              </a:p>
            </p:txBody>
          </p:sp>
        </p:grpSp>
      </p:grpSp>
      <p:cxnSp>
        <p:nvCxnSpPr>
          <p:cNvPr id="26" name="Straight Arrow Connector 25"/>
          <p:cNvCxnSpPr>
            <a:endCxn id="19" idx="0"/>
          </p:cNvCxnSpPr>
          <p:nvPr/>
        </p:nvCxnSpPr>
        <p:spPr>
          <a:xfrm rot="5400000">
            <a:off x="4077971" y="2171277"/>
            <a:ext cx="533398" cy="8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 flipH="1">
            <a:off x="4006865" y="4298936"/>
            <a:ext cx="533400" cy="127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Interface Design</a:t>
            </a:r>
          </a:p>
          <a:p>
            <a:pPr lvl="1"/>
            <a:r>
              <a:rPr lang="en-US" dirty="0" smtClean="0"/>
              <a:t>Annotations were disruptive (3 participants)</a:t>
            </a:r>
          </a:p>
          <a:p>
            <a:pPr lvl="2"/>
            <a:r>
              <a:rPr lang="en-US" dirty="0" smtClean="0"/>
              <a:t>Disturbed the flow of the article</a:t>
            </a:r>
          </a:p>
          <a:p>
            <a:pPr lvl="3"/>
            <a:r>
              <a:rPr lang="en-US" dirty="0" smtClean="0"/>
              <a:t>Participants read annotations separately from reading the article</a:t>
            </a:r>
          </a:p>
          <a:p>
            <a:pPr lvl="2"/>
            <a:r>
              <a:rPr lang="en-US" dirty="0" smtClean="0"/>
              <a:t>Information overload</a:t>
            </a:r>
          </a:p>
          <a:p>
            <a:pPr lvl="2"/>
            <a:r>
              <a:rPr lang="en-US" dirty="0" smtClean="0"/>
              <a:t>Preferred articles that have both pro and counter argument brought together by an editor (1 person)</a:t>
            </a:r>
          </a:p>
          <a:p>
            <a:pPr lvl="1"/>
            <a:r>
              <a:rPr lang="en-US" dirty="0" smtClean="0"/>
              <a:t>Preferred a different kind of pointer to additional information</a:t>
            </a:r>
          </a:p>
          <a:p>
            <a:pPr lvl="2"/>
            <a:r>
              <a:rPr lang="en-US" dirty="0" smtClean="0"/>
              <a:t>Pointer to an opposing article</a:t>
            </a:r>
          </a:p>
          <a:p>
            <a:pPr lvl="2"/>
            <a:r>
              <a:rPr lang="en-US" dirty="0" smtClean="0"/>
              <a:t>Ability to click to go to additional information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Online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elena\Desktop\research\presentation\newsPics\Fullscreen capture 4222011 105628 AM.bm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447800"/>
            <a:ext cx="5486036" cy="4284663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 rot="10800000" flipV="1">
            <a:off x="7543800" y="2819400"/>
            <a:ext cx="99060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>
            <a:off x="7391400" y="2743200"/>
            <a:ext cx="11430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Make additional annotations unobtrusive</a:t>
            </a:r>
          </a:p>
          <a:p>
            <a:endParaRPr lang="en-US" dirty="0" smtClean="0"/>
          </a:p>
          <a:p>
            <a:r>
              <a:rPr lang="en-US" dirty="0" smtClean="0"/>
              <a:t>Keep the flow of the article</a:t>
            </a:r>
          </a:p>
          <a:p>
            <a:endParaRPr lang="en-US" dirty="0" smtClean="0"/>
          </a:p>
          <a:p>
            <a:r>
              <a:rPr lang="en-US" dirty="0" smtClean="0"/>
              <a:t>Think about other ways to point to the additional information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Type of information</a:t>
            </a:r>
          </a:p>
          <a:p>
            <a:pPr lvl="1"/>
            <a:r>
              <a:rPr lang="en-US" dirty="0" smtClean="0"/>
              <a:t>Annotations were useful (2 participants)</a:t>
            </a:r>
          </a:p>
          <a:p>
            <a:pPr lvl="2"/>
            <a:r>
              <a:rPr lang="en-US" dirty="0" smtClean="0"/>
              <a:t>Contained opposing opinions</a:t>
            </a:r>
          </a:p>
          <a:p>
            <a:pPr lvl="2"/>
            <a:r>
              <a:rPr lang="en-US" dirty="0" smtClean="0"/>
              <a:t>They would clarify the original article</a:t>
            </a:r>
          </a:p>
          <a:p>
            <a:pPr lvl="1"/>
            <a:r>
              <a:rPr lang="en-US" dirty="0" smtClean="0"/>
              <a:t>Annotations were not useful (3 participants)</a:t>
            </a:r>
          </a:p>
          <a:p>
            <a:pPr lvl="2"/>
            <a:r>
              <a:rPr lang="en-US" dirty="0" smtClean="0"/>
              <a:t>They contained opposing opinions</a:t>
            </a:r>
          </a:p>
          <a:p>
            <a:pPr lvl="3"/>
            <a:r>
              <a:rPr lang="en-US" dirty="0" smtClean="0"/>
              <a:t>Participants not interested in them</a:t>
            </a:r>
          </a:p>
          <a:p>
            <a:pPr lvl="1"/>
            <a:r>
              <a:rPr lang="en-US" dirty="0" smtClean="0"/>
              <a:t>Making sense of the information</a:t>
            </a:r>
          </a:p>
          <a:p>
            <a:pPr lvl="2"/>
            <a:r>
              <a:rPr lang="en-US" dirty="0" smtClean="0"/>
              <a:t>Not immediately clear that annotations were opposing opinions</a:t>
            </a:r>
          </a:p>
          <a:p>
            <a:pPr lvl="1"/>
            <a:r>
              <a:rPr lang="en-US" dirty="0" smtClean="0"/>
              <a:t>Appropriateness of the information (1 participant)</a:t>
            </a:r>
          </a:p>
          <a:p>
            <a:pPr lvl="2"/>
            <a:r>
              <a:rPr lang="en-US" dirty="0" smtClean="0"/>
              <a:t>Additional information is fine in other contexts, but not with opinions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Design for different populations (diversity seekers, adverse-resistant)</a:t>
            </a:r>
          </a:p>
          <a:p>
            <a:endParaRPr lang="en-US" dirty="0" smtClean="0"/>
          </a:p>
          <a:p>
            <a:r>
              <a:rPr lang="en-US" dirty="0" smtClean="0"/>
              <a:t>Make the meaning of the information clear, set an expectation</a:t>
            </a:r>
          </a:p>
          <a:p>
            <a:endParaRPr lang="en-US" dirty="0" smtClean="0"/>
          </a:p>
          <a:p>
            <a:r>
              <a:rPr lang="en-US" dirty="0" smtClean="0"/>
              <a:t>Opinions are a sensitive aspect on which to point to opposing views.  What is the best way to do it?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Results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Perceiving the articles</a:t>
            </a:r>
          </a:p>
          <a:p>
            <a:pPr lvl="1"/>
            <a:r>
              <a:rPr lang="en-US" dirty="0" smtClean="0"/>
              <a:t>Article balance</a:t>
            </a:r>
          </a:p>
          <a:p>
            <a:pPr lvl="2"/>
            <a:r>
              <a:rPr lang="en-US" dirty="0" smtClean="0"/>
              <a:t>In condition 3 – participants thought the pro and counter article were part of the same article (3 participants)</a:t>
            </a:r>
          </a:p>
          <a:p>
            <a:pPr lvl="2"/>
            <a:r>
              <a:rPr lang="en-US" dirty="0" smtClean="0"/>
              <a:t>Articles were neutral with the annotations (1 participant)</a:t>
            </a:r>
          </a:p>
          <a:p>
            <a:pPr lvl="2"/>
            <a:r>
              <a:rPr lang="en-US" dirty="0" smtClean="0"/>
              <a:t>Perceived the biased articles as more neutral and stated it was because they had a strong opinion and the article was not as strong as it could have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Expectation of the reader about how balanced the article should be</a:t>
            </a:r>
          </a:p>
          <a:p>
            <a:pPr lvl="1"/>
            <a:r>
              <a:rPr lang="en-US" dirty="0" smtClean="0"/>
              <a:t>Readers expecting balanced articles</a:t>
            </a:r>
          </a:p>
          <a:p>
            <a:pPr lvl="1"/>
            <a:r>
              <a:rPr lang="en-US" dirty="0" smtClean="0"/>
              <a:t>Readers expecting articles that are as biased as them</a:t>
            </a:r>
          </a:p>
          <a:p>
            <a:endParaRPr lang="en-US" dirty="0" smtClean="0"/>
          </a:p>
          <a:p>
            <a:r>
              <a:rPr lang="en-US" dirty="0" smtClean="0"/>
              <a:t>How to satisfy all readers and have a balanced amount of opinions?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/>
          <p:nvPr/>
        </p:nvGrpSpPr>
        <p:grpSpPr>
          <a:xfrm>
            <a:off x="457200" y="304800"/>
            <a:ext cx="8305800" cy="5943600"/>
            <a:chOff x="457200" y="304800"/>
            <a:chExt cx="8305800" cy="5943600"/>
          </a:xfrm>
        </p:grpSpPr>
        <p:grpSp>
          <p:nvGrpSpPr>
            <p:cNvPr id="3" name="Group 22"/>
            <p:cNvGrpSpPr/>
            <p:nvPr/>
          </p:nvGrpSpPr>
          <p:grpSpPr>
            <a:xfrm>
              <a:off x="457200" y="304800"/>
              <a:ext cx="8305800" cy="1600200"/>
              <a:chOff x="457200" y="304800"/>
              <a:chExt cx="8305800" cy="160020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685800" y="914400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Problem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Statement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733800" y="877669"/>
                <a:ext cx="1143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Related Systems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943600" y="877669"/>
                <a:ext cx="2362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Proposed Design &amp;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Related Concepts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57200" y="6858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743200" y="304800"/>
                <a:ext cx="3360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Problem Statement &amp; Design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6" name="Group 21"/>
            <p:cNvGrpSpPr/>
            <p:nvPr/>
          </p:nvGrpSpPr>
          <p:grpSpPr>
            <a:xfrm>
              <a:off x="457200" y="2438400"/>
              <a:ext cx="8305800" cy="1600200"/>
              <a:chOff x="457200" y="2286000"/>
              <a:chExt cx="8305800" cy="160020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5973174" y="2895600"/>
                <a:ext cx="25042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Experimental Design 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of Study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276600" y="2971800"/>
                <a:ext cx="2143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Article Processing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3159" y="2895600"/>
                <a:ext cx="14606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Experiment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Overview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57200" y="26670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124200" y="2286000"/>
                <a:ext cx="2440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Experimental Design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17" name="Group 20"/>
            <p:cNvGrpSpPr/>
            <p:nvPr/>
          </p:nvGrpSpPr>
          <p:grpSpPr>
            <a:xfrm>
              <a:off x="457200" y="4659868"/>
              <a:ext cx="8305800" cy="1588532"/>
              <a:chOff x="457200" y="4278868"/>
              <a:chExt cx="8305800" cy="158853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287385" y="4964668"/>
                <a:ext cx="2180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/>
                  <a:t>Trends in the Data</a:t>
                </a:r>
                <a:endParaRPr lang="en-US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52800" y="4964668"/>
                <a:ext cx="2209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Qualitative Results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65232" y="4840069"/>
                <a:ext cx="12189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Results</a:t>
                </a:r>
              </a:p>
              <a:p>
                <a:pPr algn="ctr"/>
                <a:r>
                  <a:rPr lang="en-US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Overview</a:t>
                </a:r>
                <a:endParaRPr lang="en-US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57200" y="4648200"/>
                <a:ext cx="8305800" cy="1219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872115" y="4278868"/>
                <a:ext cx="952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Results</a:t>
                </a:r>
                <a:endParaRPr lang="en-US" b="1" dirty="0"/>
              </a:p>
            </p:txBody>
          </p:sp>
        </p:grpSp>
      </p:grpSp>
      <p:cxnSp>
        <p:nvCxnSpPr>
          <p:cNvPr id="26" name="Straight Arrow Connector 25"/>
          <p:cNvCxnSpPr>
            <a:endCxn id="19" idx="0"/>
          </p:cNvCxnSpPr>
          <p:nvPr/>
        </p:nvCxnSpPr>
        <p:spPr>
          <a:xfrm rot="5400000">
            <a:off x="4077971" y="2171277"/>
            <a:ext cx="533398" cy="8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 flipH="1">
            <a:off x="4006865" y="4298936"/>
            <a:ext cx="533400" cy="127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Participant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25 participants</a:t>
            </a:r>
          </a:p>
          <a:p>
            <a:r>
              <a:rPr lang="en-US" dirty="0" smtClean="0"/>
              <a:t>Condition 1 (7 participants), Condition 2 (11 participants), Condition 3 (7 participants)</a:t>
            </a:r>
          </a:p>
          <a:p>
            <a:endParaRPr lang="en-US" dirty="0" smtClean="0"/>
          </a:p>
          <a:p>
            <a:r>
              <a:rPr lang="en-US" dirty="0" smtClean="0"/>
              <a:t>Students at Harvard (mostly graduate students in engineering)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Attitude Change</a:t>
            </a:r>
          </a:p>
          <a:p>
            <a:r>
              <a:rPr lang="en-US" dirty="0" smtClean="0"/>
              <a:t>Balance of Opinions Recalled</a:t>
            </a:r>
          </a:p>
          <a:p>
            <a:r>
              <a:rPr lang="en-US" dirty="0" smtClean="0"/>
              <a:t>Balance of Opinions used in Arguments</a:t>
            </a:r>
          </a:p>
          <a:p>
            <a:r>
              <a:rPr lang="en-US" dirty="0" smtClean="0"/>
              <a:t>Balance of Opinions reused in Argument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Attitude Change – Moderate </a:t>
            </a:r>
            <a:r>
              <a:rPr lang="en-US" dirty="0" err="1" smtClean="0"/>
              <a:t>vs</a:t>
            </a:r>
            <a:r>
              <a:rPr lang="en-US" dirty="0" smtClean="0"/>
              <a:t> Extreme Opinionated Respondents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52800" y="2133600"/>
            <a:ext cx="9906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200" y="1219200"/>
            <a:ext cx="4754941" cy="4938355"/>
            <a:chOff x="4389059" y="1219200"/>
            <a:chExt cx="4754941" cy="4938355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89059" y="2209800"/>
              <a:ext cx="4754941" cy="381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Rectangle 8"/>
            <p:cNvSpPr/>
            <p:nvPr/>
          </p:nvSpPr>
          <p:spPr>
            <a:xfrm>
              <a:off x="8077200" y="2209800"/>
              <a:ext cx="990600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77200" y="2209800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Pre</a:t>
              </a:r>
            </a:p>
            <a:p>
              <a:r>
                <a:rPr lang="en-US" sz="1200" dirty="0" smtClean="0"/>
                <a:t>Post</a:t>
              </a:r>
              <a:endParaRPr lang="en-US" sz="12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76800" y="5181600"/>
              <a:ext cx="3200400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52999" y="5634335"/>
              <a:ext cx="27020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Participant</a:t>
              </a:r>
            </a:p>
            <a:p>
              <a:pPr algn="ctr"/>
              <a:r>
                <a:rPr lang="en-US" sz="1400" dirty="0" smtClean="0"/>
                <a:t>(condition)</a:t>
              </a:r>
              <a:endParaRPr 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6800" y="5181600"/>
              <a:ext cx="312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    A         B         C         D         E         F</a:t>
              </a:r>
            </a:p>
            <a:p>
              <a:r>
                <a:rPr lang="en-US" sz="1200" dirty="0" smtClean="0"/>
                <a:t>   (1)       (2)        (3)       (1)       (1)       (2)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74787" y="1219200"/>
              <a:ext cx="224433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Moderate Participants</a:t>
              </a:r>
            </a:p>
            <a:p>
              <a:pPr algn="ctr"/>
              <a:r>
                <a:rPr lang="en-US" dirty="0" smtClean="0"/>
                <a:t>Attitude Change</a:t>
              </a:r>
            </a:p>
            <a:p>
              <a:pPr algn="ctr"/>
              <a:r>
                <a:rPr lang="en-US" dirty="0" err="1" smtClean="0"/>
                <a:t>Walmart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648200" y="1219200"/>
            <a:ext cx="4343400" cy="4938355"/>
            <a:chOff x="4648200" y="1219200"/>
            <a:chExt cx="4343400" cy="4938355"/>
          </a:xfrm>
        </p:grpSpPr>
        <p:sp>
          <p:nvSpPr>
            <p:cNvPr id="22" name="Rectangle 21"/>
            <p:cNvSpPr/>
            <p:nvPr/>
          </p:nvSpPr>
          <p:spPr>
            <a:xfrm>
              <a:off x="8001000" y="2133600"/>
              <a:ext cx="990600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648200" y="1219200"/>
              <a:ext cx="4343400" cy="4938355"/>
              <a:chOff x="0" y="1219200"/>
              <a:chExt cx="4343400" cy="4938355"/>
            </a:xfrm>
          </p:grpSpPr>
          <p:pic>
            <p:nvPicPr>
              <p:cNvPr id="4" name="Picture 3"/>
              <p:cNvPicPr/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0" y="2209800"/>
                <a:ext cx="4343400" cy="3733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228600" y="5181600"/>
                <a:ext cx="3200400" cy="838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33400" y="5634335"/>
                <a:ext cx="2438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Participant</a:t>
                </a:r>
              </a:p>
              <a:p>
                <a:pPr algn="ctr"/>
                <a:r>
                  <a:rPr lang="en-US" sz="1400" dirty="0" smtClean="0"/>
                  <a:t>(condition)</a:t>
                </a:r>
                <a:endParaRPr lang="en-US" sz="14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57200" y="5181600"/>
                <a:ext cx="2819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A              B         C           D           E</a:t>
                </a:r>
              </a:p>
              <a:p>
                <a:r>
                  <a:rPr lang="en-US" sz="1200" dirty="0" smtClean="0"/>
                  <a:t>(1)            (2)       (3)         (2)          (2)    </a:t>
                </a:r>
                <a:endParaRPr lang="en-US" sz="12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37399" y="1219200"/>
                <a:ext cx="21275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Extreme Participants</a:t>
                </a:r>
              </a:p>
              <a:p>
                <a:pPr algn="ctr"/>
                <a:r>
                  <a:rPr lang="en-US" dirty="0" smtClean="0"/>
                  <a:t>Attitude Change</a:t>
                </a:r>
              </a:p>
              <a:p>
                <a:pPr algn="ctr"/>
                <a:r>
                  <a:rPr lang="en-US" dirty="0" err="1" smtClean="0"/>
                  <a:t>Walmart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429000" y="2438400"/>
                <a:ext cx="533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Pre</a:t>
                </a:r>
              </a:p>
              <a:p>
                <a:r>
                  <a:rPr lang="en-US" sz="1200" dirty="0" smtClean="0"/>
                  <a:t>Post</a:t>
                </a:r>
                <a:endParaRPr lang="en-US" sz="1200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8001000" y="2133600"/>
              <a:ext cx="990600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01000" y="2209800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Pre</a:t>
              </a:r>
            </a:p>
            <a:p>
              <a:r>
                <a:rPr lang="en-US" sz="1200" dirty="0" smtClean="0"/>
                <a:t>Post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Attitude Change – Moderate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Extrem</a:t>
            </a:r>
            <a:r>
              <a:rPr lang="en-US" dirty="0" smtClean="0"/>
              <a:t> Respondents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133600"/>
            <a:ext cx="4267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189297" y="1219200"/>
            <a:ext cx="2125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Extreme participants</a:t>
            </a:r>
          </a:p>
          <a:p>
            <a:pPr algn="ctr"/>
            <a:r>
              <a:rPr lang="en-US" dirty="0" smtClean="0"/>
              <a:t>Attitude Change</a:t>
            </a:r>
          </a:p>
          <a:p>
            <a:pPr algn="ctr"/>
            <a:r>
              <a:rPr lang="en-US" dirty="0" smtClean="0"/>
              <a:t>Legalization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72400" y="2057400"/>
            <a:ext cx="9906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72400" y="20574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Pre</a:t>
            </a:r>
          </a:p>
          <a:p>
            <a:r>
              <a:rPr lang="en-US" sz="1200" dirty="0" smtClean="0"/>
              <a:t>Post</a:t>
            </a:r>
            <a:endParaRPr lang="en-US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28600" y="1219200"/>
            <a:ext cx="4191000" cy="4633555"/>
            <a:chOff x="4800600" y="1219200"/>
            <a:chExt cx="4191000" cy="4633555"/>
          </a:xfrm>
        </p:grpSpPr>
        <p:pic>
          <p:nvPicPr>
            <p:cNvPr id="6" name="Picture 5"/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00600" y="2133600"/>
              <a:ext cx="4191000" cy="350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5562600" y="1219200"/>
              <a:ext cx="224273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Moderate participants</a:t>
              </a:r>
            </a:p>
            <a:p>
              <a:pPr algn="ctr"/>
              <a:r>
                <a:rPr lang="en-US" dirty="0" smtClean="0"/>
                <a:t>Attitude Change</a:t>
              </a:r>
            </a:p>
            <a:p>
              <a:pPr algn="ctr"/>
              <a:r>
                <a:rPr lang="en-US" dirty="0" smtClean="0"/>
                <a:t>Legalization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01000" y="2057400"/>
              <a:ext cx="990600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01000" y="2057400"/>
              <a:ext cx="533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Pre</a:t>
              </a:r>
            </a:p>
            <a:p>
              <a:r>
                <a:rPr lang="en-US" sz="1200" dirty="0" smtClean="0"/>
                <a:t>Post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81600" y="4876800"/>
              <a:ext cx="3200400" cy="83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57799" y="5329535"/>
              <a:ext cx="27020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Participant</a:t>
              </a:r>
            </a:p>
            <a:p>
              <a:pPr algn="ctr"/>
              <a:r>
                <a:rPr lang="en-US" sz="1400" dirty="0" smtClean="0"/>
                <a:t>(condition)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81600" y="4876800"/>
              <a:ext cx="312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    A    B     C     D     E      F      G     H</a:t>
              </a:r>
            </a:p>
            <a:p>
              <a:r>
                <a:rPr lang="en-US" sz="1200" dirty="0" smtClean="0"/>
                <a:t>   (1)  (1)   (2)   (2)    (2)    (2)    (2)    (1)</a:t>
              </a:r>
              <a:endParaRPr lang="en-US" sz="1200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4800600" y="4891445"/>
            <a:ext cx="32004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876799" y="5344180"/>
            <a:ext cx="2702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Participant</a:t>
            </a:r>
          </a:p>
          <a:p>
            <a:pPr algn="ctr"/>
            <a:r>
              <a:rPr lang="en-US" sz="1400" dirty="0" smtClean="0"/>
              <a:t>(condition)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4800600" y="489144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A         B         C        D        E        F</a:t>
            </a:r>
          </a:p>
          <a:p>
            <a:r>
              <a:rPr lang="en-US" sz="1200" dirty="0" smtClean="0"/>
              <a:t>   (2)       (1)       (3)      (2)       (1)     (2)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Online</a:t>
            </a:r>
            <a:endParaRPr lang="en-US" dirty="0"/>
          </a:p>
        </p:txBody>
      </p:sp>
      <p:pic>
        <p:nvPicPr>
          <p:cNvPr id="5" name="Picture 4" descr="Fullscreen capture 4222011 105343 AM.bm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1752600"/>
            <a:ext cx="6934200" cy="394068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85800" y="2057400"/>
            <a:ext cx="990600" cy="7604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Balance of Opinions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Balance of opinions</a:t>
            </a:r>
          </a:p>
          <a:p>
            <a:pPr lvl="1"/>
            <a:r>
              <a:rPr lang="en-US" dirty="0" smtClean="0"/>
              <a:t>Abs ((pro – con ) / (pro + con) 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Balance of Opinions Recalled</a:t>
            </a:r>
          </a:p>
          <a:p>
            <a:endParaRPr lang="en-US" dirty="0" smtClean="0"/>
          </a:p>
          <a:p>
            <a:r>
              <a:rPr lang="en-US" dirty="0" smtClean="0"/>
              <a:t>Balance of Opinions used in Arguments</a:t>
            </a:r>
          </a:p>
          <a:p>
            <a:endParaRPr lang="en-US" dirty="0" smtClean="0"/>
          </a:p>
          <a:p>
            <a:r>
              <a:rPr lang="en-US" dirty="0" smtClean="0"/>
              <a:t>Balance of Opinions reused in Argument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Walmart</a:t>
            </a:r>
            <a:r>
              <a:rPr lang="en-US" dirty="0" smtClean="0"/>
              <a:t> Attitudes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981200"/>
            <a:ext cx="5135336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 19 Attitudes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6388" y="1289050"/>
            <a:ext cx="599122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Balance of Opinions – Moderate </a:t>
            </a:r>
            <a:r>
              <a:rPr lang="en-US" sz="2000" dirty="0" err="1" smtClean="0"/>
              <a:t>vs</a:t>
            </a:r>
            <a:r>
              <a:rPr lang="en-US" sz="2000" dirty="0" smtClean="0"/>
              <a:t> Extreme Participants</a:t>
            </a:r>
            <a:br>
              <a:rPr lang="en-US" sz="2000" dirty="0" smtClean="0"/>
            </a:br>
            <a:endParaRPr lang="en-US" sz="20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159" y="2057400"/>
            <a:ext cx="4659841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057400"/>
            <a:ext cx="4648200" cy="372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3657600" y="2057400"/>
            <a:ext cx="9906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7600" y="20574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Recall</a:t>
            </a:r>
          </a:p>
          <a:p>
            <a:r>
              <a:rPr lang="en-US" sz="1200" b="1" dirty="0" smtClean="0"/>
              <a:t>Argument</a:t>
            </a:r>
          </a:p>
          <a:p>
            <a:r>
              <a:rPr lang="en-US" sz="1200" b="1" dirty="0" smtClean="0"/>
              <a:t>Recall Used</a:t>
            </a:r>
          </a:p>
          <a:p>
            <a:endParaRPr lang="en-US" sz="1200" b="1" dirty="0"/>
          </a:p>
        </p:txBody>
      </p:sp>
      <p:sp>
        <p:nvSpPr>
          <p:cNvPr id="10" name="Rectangle 9"/>
          <p:cNvSpPr/>
          <p:nvPr/>
        </p:nvSpPr>
        <p:spPr>
          <a:xfrm>
            <a:off x="8077200" y="1676400"/>
            <a:ext cx="9906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153400" y="20574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Recall</a:t>
            </a:r>
          </a:p>
          <a:p>
            <a:r>
              <a:rPr lang="en-US" sz="1200" b="1" dirty="0" smtClean="0"/>
              <a:t>Argument</a:t>
            </a:r>
          </a:p>
          <a:p>
            <a:r>
              <a:rPr lang="en-US" sz="1200" b="1" dirty="0" smtClean="0"/>
              <a:t>Recall Used</a:t>
            </a:r>
          </a:p>
          <a:p>
            <a:endParaRPr 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63685" y="1134070"/>
            <a:ext cx="2242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Moderate participants</a:t>
            </a:r>
          </a:p>
          <a:p>
            <a:pPr algn="ctr"/>
            <a:r>
              <a:rPr lang="en-US" dirty="0" smtClean="0"/>
              <a:t>Opinion Balance</a:t>
            </a:r>
          </a:p>
          <a:p>
            <a:pPr algn="ctr"/>
            <a:r>
              <a:rPr lang="en-US" dirty="0" err="1" smtClean="0"/>
              <a:t>Walmart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68614" y="1143000"/>
            <a:ext cx="2125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Extreme participants</a:t>
            </a:r>
          </a:p>
          <a:p>
            <a:pPr algn="ctr"/>
            <a:r>
              <a:rPr lang="en-US" dirty="0" smtClean="0"/>
              <a:t>Opinion Balance</a:t>
            </a:r>
          </a:p>
          <a:p>
            <a:pPr algn="ctr"/>
            <a:r>
              <a:rPr lang="en-US" dirty="0" err="1" smtClean="0"/>
              <a:t>Walmart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505200" y="2057400"/>
            <a:ext cx="228600" cy="762000"/>
            <a:chOff x="3657600" y="1143000"/>
            <a:chExt cx="228600" cy="762000"/>
          </a:xfrm>
        </p:grpSpPr>
        <p:sp>
          <p:nvSpPr>
            <p:cNvPr id="17" name="Rectangle 16"/>
            <p:cNvSpPr/>
            <p:nvPr/>
          </p:nvSpPr>
          <p:spPr>
            <a:xfrm>
              <a:off x="3657600" y="1143000"/>
              <a:ext cx="228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733800" y="1219200"/>
              <a:ext cx="152400" cy="609600"/>
              <a:chOff x="3886200" y="1371600"/>
              <a:chExt cx="152400" cy="60960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3886200" y="1828800"/>
                <a:ext cx="152400" cy="1524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886200" y="1600200"/>
                <a:ext cx="152400" cy="1524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886200" y="1371600"/>
                <a:ext cx="152400" cy="152400"/>
              </a:xfrm>
              <a:prstGeom prst="rect">
                <a:avLst/>
              </a:prstGeom>
              <a:solidFill>
                <a:srgbClr val="0033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7924800" y="1981200"/>
            <a:ext cx="228600" cy="762000"/>
            <a:chOff x="3657600" y="1143000"/>
            <a:chExt cx="228600" cy="762000"/>
          </a:xfrm>
        </p:grpSpPr>
        <p:sp>
          <p:nvSpPr>
            <p:cNvPr id="23" name="Rectangle 22"/>
            <p:cNvSpPr/>
            <p:nvPr/>
          </p:nvSpPr>
          <p:spPr>
            <a:xfrm>
              <a:off x="3657600" y="1143000"/>
              <a:ext cx="228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17"/>
            <p:cNvGrpSpPr/>
            <p:nvPr/>
          </p:nvGrpSpPr>
          <p:grpSpPr>
            <a:xfrm>
              <a:off x="3733800" y="1219200"/>
              <a:ext cx="152400" cy="609600"/>
              <a:chOff x="3886200" y="1371600"/>
              <a:chExt cx="152400" cy="60960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886200" y="1828800"/>
                <a:ext cx="152400" cy="1524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886200" y="1600200"/>
                <a:ext cx="152400" cy="1524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886200" y="1371600"/>
                <a:ext cx="152400" cy="152400"/>
              </a:xfrm>
              <a:prstGeom prst="rect">
                <a:avLst/>
              </a:prstGeom>
              <a:solidFill>
                <a:srgbClr val="0033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Rectangle 27"/>
          <p:cNvSpPr/>
          <p:nvPr/>
        </p:nvSpPr>
        <p:spPr>
          <a:xfrm>
            <a:off x="1219200" y="4114800"/>
            <a:ext cx="304800" cy="1219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133600" y="4038600"/>
            <a:ext cx="304800" cy="12954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124200" y="3886200"/>
            <a:ext cx="304800" cy="1447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638800" y="4572000"/>
            <a:ext cx="304800" cy="762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553200" y="2590800"/>
            <a:ext cx="304800" cy="2743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543800" y="4648200"/>
            <a:ext cx="304800" cy="685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558" y="2057400"/>
            <a:ext cx="4659842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057400"/>
            <a:ext cx="4648200" cy="372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Balance of Opinions – Moderate </a:t>
            </a:r>
            <a:r>
              <a:rPr lang="en-US" sz="2000" dirty="0" err="1" smtClean="0"/>
              <a:t>vs</a:t>
            </a:r>
            <a:r>
              <a:rPr lang="en-US" sz="2000" dirty="0" smtClean="0"/>
              <a:t> Extreme Participants</a:t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657600" y="2057400"/>
            <a:ext cx="9906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7600" y="20574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Recall</a:t>
            </a:r>
          </a:p>
          <a:p>
            <a:r>
              <a:rPr lang="en-US" sz="1200" b="1" dirty="0" smtClean="0"/>
              <a:t>Argument</a:t>
            </a:r>
          </a:p>
          <a:p>
            <a:r>
              <a:rPr lang="en-US" sz="1200" b="1" dirty="0" smtClean="0"/>
              <a:t>Recall Used</a:t>
            </a:r>
          </a:p>
          <a:p>
            <a:endParaRPr lang="en-US" sz="1200" b="1" dirty="0"/>
          </a:p>
        </p:txBody>
      </p:sp>
      <p:sp>
        <p:nvSpPr>
          <p:cNvPr id="10" name="Rectangle 9"/>
          <p:cNvSpPr/>
          <p:nvPr/>
        </p:nvSpPr>
        <p:spPr>
          <a:xfrm>
            <a:off x="8077200" y="1676400"/>
            <a:ext cx="9906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153400" y="20574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Recall</a:t>
            </a:r>
          </a:p>
          <a:p>
            <a:r>
              <a:rPr lang="en-US" sz="1200" b="1" dirty="0" smtClean="0"/>
              <a:t>Argument</a:t>
            </a:r>
          </a:p>
          <a:p>
            <a:r>
              <a:rPr lang="en-US" sz="1200" b="1" dirty="0" smtClean="0"/>
              <a:t>Recall Used</a:t>
            </a:r>
          </a:p>
          <a:p>
            <a:endParaRPr 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63685" y="1134070"/>
            <a:ext cx="2242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Moderate participants</a:t>
            </a:r>
          </a:p>
          <a:p>
            <a:pPr algn="ctr"/>
            <a:r>
              <a:rPr lang="en-US" dirty="0" smtClean="0"/>
              <a:t>Opinion Balance</a:t>
            </a:r>
          </a:p>
          <a:p>
            <a:pPr algn="ctr"/>
            <a:r>
              <a:rPr lang="en-US" dirty="0" smtClean="0"/>
              <a:t>Legalization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68614" y="1143000"/>
            <a:ext cx="2125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Extreme participants</a:t>
            </a:r>
          </a:p>
          <a:p>
            <a:pPr algn="ctr"/>
            <a:r>
              <a:rPr lang="en-US" dirty="0" smtClean="0"/>
              <a:t>Opinion Balance</a:t>
            </a:r>
          </a:p>
          <a:p>
            <a:pPr algn="ctr"/>
            <a:r>
              <a:rPr lang="en-US" dirty="0" smtClean="0"/>
              <a:t>Legalization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505200" y="2057400"/>
            <a:ext cx="228600" cy="762000"/>
            <a:chOff x="3657600" y="1143000"/>
            <a:chExt cx="228600" cy="762000"/>
          </a:xfrm>
        </p:grpSpPr>
        <p:sp>
          <p:nvSpPr>
            <p:cNvPr id="23" name="Rectangle 22"/>
            <p:cNvSpPr/>
            <p:nvPr/>
          </p:nvSpPr>
          <p:spPr>
            <a:xfrm>
              <a:off x="3657600" y="1143000"/>
              <a:ext cx="228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733800" y="1219200"/>
              <a:ext cx="152400" cy="609600"/>
              <a:chOff x="3886200" y="1371600"/>
              <a:chExt cx="152400" cy="6096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886200" y="1828800"/>
                <a:ext cx="152400" cy="1524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886200" y="1600200"/>
                <a:ext cx="152400" cy="1524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886200" y="1371600"/>
                <a:ext cx="152400" cy="152400"/>
              </a:xfrm>
              <a:prstGeom prst="rect">
                <a:avLst/>
              </a:prstGeom>
              <a:solidFill>
                <a:srgbClr val="0033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7848600" y="1981200"/>
            <a:ext cx="228600" cy="762000"/>
            <a:chOff x="3657600" y="1143000"/>
            <a:chExt cx="228600" cy="762000"/>
          </a:xfrm>
        </p:grpSpPr>
        <p:sp>
          <p:nvSpPr>
            <p:cNvPr id="26" name="Rectangle 25"/>
            <p:cNvSpPr/>
            <p:nvPr/>
          </p:nvSpPr>
          <p:spPr>
            <a:xfrm>
              <a:off x="3657600" y="1143000"/>
              <a:ext cx="2286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17"/>
            <p:cNvGrpSpPr/>
            <p:nvPr/>
          </p:nvGrpSpPr>
          <p:grpSpPr>
            <a:xfrm>
              <a:off x="3733800" y="1219200"/>
              <a:ext cx="152400" cy="609600"/>
              <a:chOff x="3886200" y="1371600"/>
              <a:chExt cx="152400" cy="60960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3886200" y="1828800"/>
                <a:ext cx="152400" cy="1524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886200" y="1600200"/>
                <a:ext cx="152400" cy="1524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886200" y="1371600"/>
                <a:ext cx="152400" cy="152400"/>
              </a:xfrm>
              <a:prstGeom prst="rect">
                <a:avLst/>
              </a:prstGeom>
              <a:solidFill>
                <a:srgbClr val="0033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1" name="Rectangle 30"/>
          <p:cNvSpPr/>
          <p:nvPr/>
        </p:nvSpPr>
        <p:spPr>
          <a:xfrm>
            <a:off x="1143000" y="2743200"/>
            <a:ext cx="304800" cy="2590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133600" y="4191000"/>
            <a:ext cx="304800" cy="1143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124200" y="3810000"/>
            <a:ext cx="304800" cy="1524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91200" y="3581400"/>
            <a:ext cx="381000" cy="1752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162800" y="2438400"/>
            <a:ext cx="381000" cy="2895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Trend of data is encouraging towards making people’s opinions more balanced</a:t>
            </a:r>
          </a:p>
          <a:p>
            <a:endParaRPr lang="en-US" dirty="0" smtClean="0"/>
          </a:p>
          <a:p>
            <a:r>
              <a:rPr lang="en-US" dirty="0" smtClean="0"/>
              <a:t>Balance of Arguments – still inconclusive</a:t>
            </a:r>
          </a:p>
          <a:p>
            <a:endParaRPr lang="en-US" dirty="0" smtClean="0"/>
          </a:p>
          <a:p>
            <a:r>
              <a:rPr lang="en-US" dirty="0" smtClean="0"/>
              <a:t>Important design decision emerged from user feedback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and 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Understand data further</a:t>
            </a:r>
          </a:p>
          <a:p>
            <a:pPr lvl="1"/>
            <a:r>
              <a:rPr lang="en-US" dirty="0" smtClean="0"/>
              <a:t>Look into data more to see what might cause the current trends</a:t>
            </a:r>
          </a:p>
          <a:p>
            <a:r>
              <a:rPr lang="en-US" dirty="0" smtClean="0"/>
              <a:t>Experiment redesign</a:t>
            </a:r>
          </a:p>
          <a:p>
            <a:pPr lvl="1"/>
            <a:r>
              <a:rPr lang="en-US" dirty="0" smtClean="0"/>
              <a:t>Redesign annotation content</a:t>
            </a:r>
          </a:p>
          <a:p>
            <a:pPr lvl="1"/>
            <a:r>
              <a:rPr lang="en-US" dirty="0" smtClean="0"/>
              <a:t>Redesign information display</a:t>
            </a:r>
          </a:p>
          <a:p>
            <a:pPr lvl="2"/>
            <a:r>
              <a:rPr lang="en-US" dirty="0" smtClean="0"/>
              <a:t>Different ways to point to the information</a:t>
            </a:r>
          </a:p>
          <a:p>
            <a:pPr lvl="1"/>
            <a:r>
              <a:rPr lang="en-US" dirty="0" smtClean="0"/>
              <a:t>Make experiment scalable for an online study</a:t>
            </a:r>
          </a:p>
          <a:p>
            <a:pPr lvl="1"/>
            <a:r>
              <a:rPr lang="en-US" dirty="0" smtClean="0"/>
              <a:t>Consider topics on which users don’t have a prior opinion</a:t>
            </a:r>
          </a:p>
          <a:p>
            <a:r>
              <a:rPr lang="en-US" dirty="0" smtClean="0"/>
              <a:t>Run follow up experiment on </a:t>
            </a:r>
            <a:r>
              <a:rPr lang="en-US" dirty="0" err="1" smtClean="0"/>
              <a:t>MTurk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 and Interests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Design of the Interface</a:t>
            </a:r>
          </a:p>
          <a:p>
            <a:pPr lvl="1"/>
            <a:r>
              <a:rPr lang="en-US" dirty="0" smtClean="0"/>
              <a:t>Make information accessible</a:t>
            </a:r>
          </a:p>
          <a:p>
            <a:pPr lvl="1"/>
            <a:r>
              <a:rPr lang="en-US" dirty="0" smtClean="0"/>
              <a:t>Easy to process</a:t>
            </a:r>
          </a:p>
          <a:p>
            <a:pPr lvl="1"/>
            <a:r>
              <a:rPr lang="en-US" dirty="0" smtClean="0"/>
              <a:t>Good user experience</a:t>
            </a:r>
          </a:p>
          <a:p>
            <a:r>
              <a:rPr lang="en-US" dirty="0" smtClean="0"/>
              <a:t>Design of the additional information </a:t>
            </a:r>
          </a:p>
          <a:p>
            <a:pPr lvl="1"/>
            <a:r>
              <a:rPr lang="en-US" dirty="0" smtClean="0"/>
              <a:t>What is most useful and relevant? </a:t>
            </a:r>
          </a:p>
          <a:p>
            <a:pPr lvl="2"/>
            <a:r>
              <a:rPr lang="en-US" dirty="0" smtClean="0"/>
              <a:t>Opposing facts, additional facts, details to statements, opinions related to statements</a:t>
            </a:r>
          </a:p>
          <a:p>
            <a:pPr lvl="1"/>
            <a:r>
              <a:rPr lang="en-US" dirty="0" smtClean="0"/>
              <a:t>How might that differ to different type of news articles?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 and Interests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Build a system that automates the process of relating information</a:t>
            </a:r>
          </a:p>
          <a:p>
            <a:pPr lvl="1"/>
            <a:r>
              <a:rPr lang="en-US" dirty="0" smtClean="0"/>
              <a:t>Can we automate the entire process? NLP challenges</a:t>
            </a:r>
          </a:p>
          <a:p>
            <a:pPr lvl="1"/>
            <a:r>
              <a:rPr lang="en-US" dirty="0" smtClean="0"/>
              <a:t>Can we use crowds for part of the article matching?</a:t>
            </a:r>
          </a:p>
          <a:p>
            <a:r>
              <a:rPr lang="en-US" dirty="0" smtClean="0"/>
              <a:t>The best model for building such a system</a:t>
            </a:r>
          </a:p>
          <a:p>
            <a:pPr lvl="1"/>
            <a:r>
              <a:rPr lang="en-US" dirty="0" smtClean="0"/>
              <a:t>What combination of human reasoning and automation is appropriate</a:t>
            </a:r>
          </a:p>
          <a:p>
            <a:r>
              <a:rPr lang="en-US" dirty="0" smtClean="0"/>
              <a:t>Redesign the concept so that people can create their own annotations of relevant additional information</a:t>
            </a:r>
          </a:p>
          <a:p>
            <a:pPr lvl="1"/>
            <a:r>
              <a:rPr lang="en-US" dirty="0" smtClean="0"/>
              <a:t>How to engage people to participate in creating this body of knowledge?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914400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be aware of more opinions than the ones in our preferred news?</a:t>
            </a:r>
          </a:p>
          <a:p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8177</TotalTime>
  <Words>2746</Words>
  <Application>Microsoft Office PowerPoint</Application>
  <PresentationFormat>On-screen Show (4:3)</PresentationFormat>
  <Paragraphs>660</Paragraphs>
  <Slides>89</Slides>
  <Notes>4</Notes>
  <HiddenSlides>12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Origin</vt:lpstr>
      <vt:lpstr>The Effect of Opposing Information in News on the Reader’s Balance of Opinions</vt:lpstr>
      <vt:lpstr>The Current Work</vt:lpstr>
      <vt:lpstr>Slide 3</vt:lpstr>
      <vt:lpstr>Slide 4</vt:lpstr>
      <vt:lpstr>News Online</vt:lpstr>
      <vt:lpstr>News Online</vt:lpstr>
      <vt:lpstr>News Online</vt:lpstr>
      <vt:lpstr>News Online</vt:lpstr>
      <vt:lpstr>Problem Statement</vt:lpstr>
      <vt:lpstr>Polarization of Political Blogosphere</vt:lpstr>
      <vt:lpstr>Polarization from Information Aggregators</vt:lpstr>
      <vt:lpstr>Problem Statement</vt:lpstr>
      <vt:lpstr>Slide 13</vt:lpstr>
      <vt:lpstr>Related Systems</vt:lpstr>
      <vt:lpstr>Tell Me More</vt:lpstr>
      <vt:lpstr>Spectrum</vt:lpstr>
      <vt:lpstr>NewsCube</vt:lpstr>
      <vt:lpstr>Highlighting Disputed Claims on the Web</vt:lpstr>
      <vt:lpstr>Contributions of Related Work</vt:lpstr>
      <vt:lpstr>Slide 20</vt:lpstr>
      <vt:lpstr>Solution</vt:lpstr>
      <vt:lpstr>Current Design</vt:lpstr>
      <vt:lpstr>Who is the Target Population?</vt:lpstr>
      <vt:lpstr>Challenges</vt:lpstr>
      <vt:lpstr>What Type of Info - Opinion Diversity</vt:lpstr>
      <vt:lpstr>Opinion Diversity</vt:lpstr>
      <vt:lpstr>Opinion Diversity</vt:lpstr>
      <vt:lpstr>What Type of Info - Opinion Diversity</vt:lpstr>
      <vt:lpstr>How to Present Info - Anchored Annotations</vt:lpstr>
      <vt:lpstr>How to Present Info - Anchored Annotations</vt:lpstr>
      <vt:lpstr>Related Work on Annotations  Reflect System</vt:lpstr>
      <vt:lpstr>How to Present Info - Anchored Annotations</vt:lpstr>
      <vt:lpstr>Mediator of Info Acquisition Attitude Towards Topic</vt:lpstr>
      <vt:lpstr>Mediator of Info Acquisition Attitude</vt:lpstr>
      <vt:lpstr>Mediator of Info Acquisition Attitude</vt:lpstr>
      <vt:lpstr>Mediator of Info Acquisition Attitude</vt:lpstr>
      <vt:lpstr>Slide 37</vt:lpstr>
      <vt:lpstr>Current Study</vt:lpstr>
      <vt:lpstr>Current Design</vt:lpstr>
      <vt:lpstr>Current Study</vt:lpstr>
      <vt:lpstr>Hypothesis</vt:lpstr>
      <vt:lpstr>Hypothesis</vt:lpstr>
      <vt:lpstr>Experiment Overview</vt:lpstr>
      <vt:lpstr>Slide 44</vt:lpstr>
      <vt:lpstr>Article Topics</vt:lpstr>
      <vt:lpstr>Article Processing</vt:lpstr>
      <vt:lpstr>Proposition 19 article – pro legalization</vt:lpstr>
      <vt:lpstr>Important issues</vt:lpstr>
      <vt:lpstr>Slide 49</vt:lpstr>
      <vt:lpstr>Current Study</vt:lpstr>
      <vt:lpstr>Experimental Design</vt:lpstr>
      <vt:lpstr>Experiment Design</vt:lpstr>
      <vt:lpstr>Experimental Design</vt:lpstr>
      <vt:lpstr>Purpose of Pre-survey </vt:lpstr>
      <vt:lpstr>Strength and Orientation of Attitude </vt:lpstr>
      <vt:lpstr>Experimental Design</vt:lpstr>
      <vt:lpstr>Condition 1</vt:lpstr>
      <vt:lpstr>Condition 2</vt:lpstr>
      <vt:lpstr>Condition 3</vt:lpstr>
      <vt:lpstr>Experimental Design</vt:lpstr>
      <vt:lpstr>Strength of attitude</vt:lpstr>
      <vt:lpstr>Awareness of Opinions</vt:lpstr>
      <vt:lpstr>Balanced Argumentation</vt:lpstr>
      <vt:lpstr>Informal Interview</vt:lpstr>
      <vt:lpstr>Slide 65</vt:lpstr>
      <vt:lpstr>Results Overview</vt:lpstr>
      <vt:lpstr>Participant Sample</vt:lpstr>
      <vt:lpstr>Slide 68</vt:lpstr>
      <vt:lpstr>Interview Results</vt:lpstr>
      <vt:lpstr>Implications 1</vt:lpstr>
      <vt:lpstr>Interview Results</vt:lpstr>
      <vt:lpstr>Implications 2</vt:lpstr>
      <vt:lpstr>Interview Results </vt:lpstr>
      <vt:lpstr>Implications 3</vt:lpstr>
      <vt:lpstr>Slide 75</vt:lpstr>
      <vt:lpstr>Participant Sample</vt:lpstr>
      <vt:lpstr>Results</vt:lpstr>
      <vt:lpstr>Attitude Change – Moderate vs Extreme Opinionated Respondents</vt:lpstr>
      <vt:lpstr>Attitude Change – Moderate vs Extrem Respondents</vt:lpstr>
      <vt:lpstr>Balance of Opinions</vt:lpstr>
      <vt:lpstr>Walmart Attitudes</vt:lpstr>
      <vt:lpstr>Prop 19 Attitudes</vt:lpstr>
      <vt:lpstr>Balance of Opinions – Moderate vs Extreme Participants </vt:lpstr>
      <vt:lpstr>Balance of Opinions – Moderate vs Extreme Participants </vt:lpstr>
      <vt:lpstr>Discussion</vt:lpstr>
      <vt:lpstr>Discussion and Future Directions</vt:lpstr>
      <vt:lpstr>Future Directions and Interests</vt:lpstr>
      <vt:lpstr>Future Directions and Interests</vt:lpstr>
      <vt:lpstr>Thank you!</vt:lpstr>
    </vt:vector>
  </TitlesOfParts>
  <Company>SEAS Harvard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elena</dc:creator>
  <cp:lastModifiedBy>elena</cp:lastModifiedBy>
  <cp:revision>170</cp:revision>
  <dcterms:created xsi:type="dcterms:W3CDTF">2011-04-22T01:22:50Z</dcterms:created>
  <dcterms:modified xsi:type="dcterms:W3CDTF">2012-01-19T10:07:02Z</dcterms:modified>
</cp:coreProperties>
</file>